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371" r:id="rId2"/>
    <p:sldId id="299" r:id="rId3"/>
    <p:sldId id="300" r:id="rId4"/>
    <p:sldId id="552" r:id="rId5"/>
    <p:sldId id="536" r:id="rId6"/>
    <p:sldId id="568" r:id="rId7"/>
    <p:sldId id="569" r:id="rId8"/>
    <p:sldId id="570" r:id="rId9"/>
    <p:sldId id="379" r:id="rId10"/>
    <p:sldId id="571" r:id="rId11"/>
    <p:sldId id="572" r:id="rId12"/>
    <p:sldId id="573" r:id="rId13"/>
    <p:sldId id="574" r:id="rId14"/>
    <p:sldId id="581" r:id="rId15"/>
    <p:sldId id="583" r:id="rId16"/>
    <p:sldId id="582" r:id="rId17"/>
    <p:sldId id="576" r:id="rId18"/>
    <p:sldId id="575" r:id="rId19"/>
    <p:sldId id="584" r:id="rId20"/>
    <p:sldId id="585" r:id="rId21"/>
    <p:sldId id="577" r:id="rId22"/>
    <p:sldId id="578" r:id="rId23"/>
    <p:sldId id="586" r:id="rId24"/>
    <p:sldId id="579" r:id="rId25"/>
    <p:sldId id="587" r:id="rId26"/>
    <p:sldId id="580" r:id="rId27"/>
    <p:sldId id="588" r:id="rId28"/>
    <p:sldId id="589" r:id="rId29"/>
    <p:sldId id="274" r:id="rId30"/>
    <p:sldId id="298" r:id="rId31"/>
    <p:sldId id="400"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9ED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373" autoAdjust="0"/>
    <p:restoredTop sz="94660"/>
  </p:normalViewPr>
  <p:slideViewPr>
    <p:cSldViewPr>
      <p:cViewPr varScale="1">
        <p:scale>
          <a:sx n="119" d="100"/>
          <a:sy n="119" d="100"/>
        </p:scale>
        <p:origin x="132" y="20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57FE8EF-7E1D-4CC2-BD9F-B1936C0AC818}" type="datetimeFigureOut">
              <a:rPr lang="en-US" smtClean="0"/>
              <a:pPr/>
              <a:t>11/18/2024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068796-915B-4F4F-972A-93A5DBC2787E}" type="slidenum">
              <a:rPr lang="en-US" smtClean="0"/>
              <a:pPr/>
              <a:t>‹#›</a:t>
            </a:fld>
            <a:endParaRPr lang="en-US"/>
          </a:p>
        </p:txBody>
      </p:sp>
    </p:spTree>
    <p:extLst>
      <p:ext uri="{BB962C8B-B14F-4D97-AF65-F5344CB8AC3E}">
        <p14:creationId xmlns:p14="http://schemas.microsoft.com/office/powerpoint/2010/main" val="2827147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1068796-915B-4F4F-972A-93A5DBC2787E}" type="slidenum">
              <a:rPr lang="en-US" smtClean="0"/>
              <a:pPr/>
              <a:t>1</a:t>
            </a:fld>
            <a:endParaRPr lang="en-US"/>
          </a:p>
        </p:txBody>
      </p:sp>
    </p:spTree>
    <p:extLst>
      <p:ext uri="{BB962C8B-B14F-4D97-AF65-F5344CB8AC3E}">
        <p14:creationId xmlns:p14="http://schemas.microsoft.com/office/powerpoint/2010/main" val="9781844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Vertical Title 1"/>
          <p:cNvSpPr>
            <a:spLocks noGrp="1"/>
          </p:cNvSpPr>
          <p:nvPr>
            <p:ph type="title" orient="vert"/>
          </p:nvPr>
        </p:nvSpPr>
        <p:spPr>
          <a:xfrm>
            <a:off x="9042400" y="274641"/>
            <a:ext cx="2540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609600" y="304801"/>
            <a:ext cx="8026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5" name="Footer Placeholder 4"/>
          <p:cNvSpPr>
            <a:spLocks noGrp="1"/>
          </p:cNvSpPr>
          <p:nvPr>
            <p:ph type="ftr" sz="quarter" idx="11"/>
          </p:nvPr>
        </p:nvSpPr>
        <p:spPr>
          <a:xfrm>
            <a:off x="3520796" y="6377460"/>
            <a:ext cx="5115205" cy="365125"/>
          </a:xfrm>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7B3FC0-58E1-4035-BA6F-4BC11C5567A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7B3FC0-58E1-4035-BA6F-4BC11C5567A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8A57E976-8075-4937-B12C-3CC32E54B430}" type="datetimeFigureOut">
              <a:rPr lang="en-US" smtClean="0"/>
              <a:pPr/>
              <a:t>11/18/2024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7B3FC0-58E1-4035-BA6F-4BC11C5567AF}" type="slidenum">
              <a:rPr lang="en-US" smtClean="0"/>
              <a:pPr/>
              <a:t>‹#›</a:t>
            </a:fld>
            <a:endParaRPr lang="en-US"/>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8A57E976-8075-4937-B12C-3CC32E54B430}" type="datetimeFigureOut">
              <a:rPr lang="en-US" smtClean="0"/>
              <a:pPr/>
              <a:t>11/18/2024</a:t>
            </a:fld>
            <a:endParaRPr lang="en-US"/>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a:p>
        </p:txBody>
      </p:sp>
      <p:sp>
        <p:nvSpPr>
          <p:cNvPr id="7" name="Slide Number Placeholder 6"/>
          <p:cNvSpPr>
            <a:spLocks noGrp="1"/>
          </p:cNvSpPr>
          <p:nvPr>
            <p:ph type="sldNum" sz="quarter" idx="12"/>
          </p:nvPr>
        </p:nvSpPr>
        <p:spPr>
          <a:xfrm>
            <a:off x="11119104" y="1170432"/>
            <a:ext cx="978485" cy="201168"/>
          </a:xfrm>
        </p:spPr>
        <p:txBody>
          <a:bodyPr/>
          <a:lstStyle/>
          <a:p>
            <a:fld id="{DF7B3FC0-58E1-4035-BA6F-4BC11C5567AF}"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800"/>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8A57E976-8075-4937-B12C-3CC32E54B430}" type="datetimeFigureOut">
              <a:rPr lang="en-US" smtClean="0"/>
              <a:pPr/>
              <a:t>11/18/2024</a:t>
            </a:fld>
            <a:endParaRPr lang="en-US"/>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F7B3FC0-58E1-4035-BA6F-4BC11C5567A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COMP 3100</a:t>
            </a:r>
          </a:p>
        </p:txBody>
      </p:sp>
      <p:sp>
        <p:nvSpPr>
          <p:cNvPr id="3" name="Subtitle 2"/>
          <p:cNvSpPr>
            <a:spLocks noGrp="1"/>
          </p:cNvSpPr>
          <p:nvPr>
            <p:ph type="subTitle" idx="1"/>
          </p:nvPr>
        </p:nvSpPr>
        <p:spPr/>
        <p:txBody>
          <a:bodyPr/>
          <a:lstStyle/>
          <a:p>
            <a:r>
              <a:rPr lang="en-US" dirty="0"/>
              <a:t>Week 13 - Monday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3B56BF-EA61-47A6-8801-FDB33337A873}"/>
              </a:ext>
            </a:extLst>
          </p:cNvPr>
          <p:cNvSpPr>
            <a:spLocks noGrp="1"/>
          </p:cNvSpPr>
          <p:nvPr>
            <p:ph type="title"/>
          </p:nvPr>
        </p:nvSpPr>
        <p:spPr/>
        <p:txBody>
          <a:bodyPr/>
          <a:lstStyle/>
          <a:p>
            <a:r>
              <a:rPr lang="en-US" dirty="0"/>
              <a:t>Brooks' Law</a:t>
            </a:r>
          </a:p>
        </p:txBody>
      </p:sp>
      <p:sp>
        <p:nvSpPr>
          <p:cNvPr id="3" name="Content Placeholder 2">
            <a:extLst>
              <a:ext uri="{FF2B5EF4-FFF2-40B4-BE49-F238E27FC236}">
                <a16:creationId xmlns:a16="http://schemas.microsoft.com/office/drawing/2014/main" id="{8B355513-DB27-4BF2-BCEF-DA66E47D1E37}"/>
              </a:ext>
            </a:extLst>
          </p:cNvPr>
          <p:cNvSpPr>
            <a:spLocks noGrp="1"/>
          </p:cNvSpPr>
          <p:nvPr>
            <p:ph idx="1"/>
          </p:nvPr>
        </p:nvSpPr>
        <p:spPr/>
        <p:txBody>
          <a:bodyPr>
            <a:normAutofit fontScale="85000" lnSpcReduction="10000"/>
          </a:bodyPr>
          <a:lstStyle/>
          <a:p>
            <a:r>
              <a:rPr lang="en-US" dirty="0"/>
              <a:t>Fred Brooks is a Turing Award-winning computer scientist who wrote </a:t>
            </a:r>
            <a:r>
              <a:rPr lang="en-US" i="1" dirty="0"/>
              <a:t>The Mythical Man-Month</a:t>
            </a:r>
            <a:r>
              <a:rPr lang="en-US" dirty="0"/>
              <a:t>, a book about software engineering</a:t>
            </a:r>
          </a:p>
          <a:p>
            <a:r>
              <a:rPr lang="en-US" b="1" dirty="0"/>
              <a:t>Brooks' Law:</a:t>
            </a:r>
            <a:r>
              <a:rPr lang="en-US" dirty="0"/>
              <a:t> "Adding programmers to a late project makes it later."</a:t>
            </a:r>
          </a:p>
          <a:p>
            <a:pPr lvl="1"/>
            <a:r>
              <a:rPr lang="en-US" dirty="0"/>
              <a:t>New people have to be trained on the project by existing employees</a:t>
            </a:r>
          </a:p>
          <a:p>
            <a:pPr lvl="1"/>
            <a:r>
              <a:rPr lang="en-US" dirty="0"/>
              <a:t>This effect gets worse with projects that are close to done since there's more to learn</a:t>
            </a:r>
          </a:p>
          <a:p>
            <a:r>
              <a:rPr lang="en-US" dirty="0"/>
              <a:t>There are also lower bounds on how fast a project can get done no matter how many people you throw at it</a:t>
            </a:r>
          </a:p>
          <a:p>
            <a:pPr lvl="1"/>
            <a:r>
              <a:rPr lang="en-US" dirty="0"/>
              <a:t>Some tasks can only be done effectively by a single person</a:t>
            </a:r>
          </a:p>
          <a:p>
            <a:r>
              <a:rPr lang="en-US" dirty="0"/>
              <a:t>Presumably, there's an ideal team size for a given project, but we do not (yet) know how to estimate it</a:t>
            </a:r>
          </a:p>
          <a:p>
            <a:endParaRPr lang="en-US" dirty="0"/>
          </a:p>
        </p:txBody>
      </p:sp>
    </p:spTree>
    <p:extLst>
      <p:ext uri="{BB962C8B-B14F-4D97-AF65-F5344CB8AC3E}">
        <p14:creationId xmlns:p14="http://schemas.microsoft.com/office/powerpoint/2010/main" val="2691055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D1BE3-FBA2-4786-8886-102C96EBE833}"/>
              </a:ext>
            </a:extLst>
          </p:cNvPr>
          <p:cNvSpPr>
            <a:spLocks noGrp="1"/>
          </p:cNvSpPr>
          <p:nvPr>
            <p:ph type="title"/>
          </p:nvPr>
        </p:nvSpPr>
        <p:spPr/>
        <p:txBody>
          <a:bodyPr/>
          <a:lstStyle/>
          <a:p>
            <a:r>
              <a:rPr lang="en-US" dirty="0"/>
              <a:t>Consulting with stakeholders</a:t>
            </a:r>
          </a:p>
        </p:txBody>
      </p:sp>
      <p:sp>
        <p:nvSpPr>
          <p:cNvPr id="3" name="Content Placeholder 2">
            <a:extLst>
              <a:ext uri="{FF2B5EF4-FFF2-40B4-BE49-F238E27FC236}">
                <a16:creationId xmlns:a16="http://schemas.microsoft.com/office/drawing/2014/main" id="{796E8970-126F-4153-ADBB-672F1E416E14}"/>
              </a:ext>
            </a:extLst>
          </p:cNvPr>
          <p:cNvSpPr>
            <a:spLocks noGrp="1"/>
          </p:cNvSpPr>
          <p:nvPr>
            <p:ph idx="1"/>
          </p:nvPr>
        </p:nvSpPr>
        <p:spPr/>
        <p:txBody>
          <a:bodyPr/>
          <a:lstStyle/>
          <a:p>
            <a:r>
              <a:rPr lang="en-US" dirty="0"/>
              <a:t>Stakeholders get mad when bad news is sprung on them at the last minute</a:t>
            </a:r>
          </a:p>
          <a:p>
            <a:pPr lvl="1"/>
            <a:r>
              <a:rPr lang="en-US" dirty="0"/>
              <a:t>Product will be delayed</a:t>
            </a:r>
          </a:p>
          <a:p>
            <a:pPr lvl="1"/>
            <a:r>
              <a:rPr lang="en-US" dirty="0"/>
              <a:t>Product won't do what it's expected to do</a:t>
            </a:r>
          </a:p>
          <a:p>
            <a:pPr lvl="1"/>
            <a:r>
              <a:rPr lang="en-US" dirty="0"/>
              <a:t>Product will cost more than expected</a:t>
            </a:r>
          </a:p>
          <a:p>
            <a:r>
              <a:rPr lang="en-US" dirty="0"/>
              <a:t>When problems arise, managers should consult with stakeholders to see how they want to proceed</a:t>
            </a:r>
          </a:p>
          <a:p>
            <a:r>
              <a:rPr lang="en-US" dirty="0"/>
              <a:t>People prefer having input into the response to a bad situation</a:t>
            </a:r>
          </a:p>
        </p:txBody>
      </p:sp>
    </p:spTree>
    <p:extLst>
      <p:ext uri="{BB962C8B-B14F-4D97-AF65-F5344CB8AC3E}">
        <p14:creationId xmlns:p14="http://schemas.microsoft.com/office/powerpoint/2010/main" val="2298039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F1186F-7D73-4FD6-953E-24EB4002C94B}"/>
              </a:ext>
            </a:extLst>
          </p:cNvPr>
          <p:cNvSpPr>
            <a:spLocks noGrp="1"/>
          </p:cNvSpPr>
          <p:nvPr>
            <p:ph type="title"/>
          </p:nvPr>
        </p:nvSpPr>
        <p:spPr/>
        <p:txBody>
          <a:bodyPr/>
          <a:lstStyle/>
          <a:p>
            <a:r>
              <a:rPr lang="en-US" dirty="0"/>
              <a:t>Control in Scrum</a:t>
            </a:r>
          </a:p>
        </p:txBody>
      </p:sp>
      <p:sp>
        <p:nvSpPr>
          <p:cNvPr id="3" name="Content Placeholder 2">
            <a:extLst>
              <a:ext uri="{FF2B5EF4-FFF2-40B4-BE49-F238E27FC236}">
                <a16:creationId xmlns:a16="http://schemas.microsoft.com/office/drawing/2014/main" id="{6F396230-8F3E-4A7E-8D0D-22028FC9E4A4}"/>
              </a:ext>
            </a:extLst>
          </p:cNvPr>
          <p:cNvSpPr>
            <a:spLocks noGrp="1"/>
          </p:cNvSpPr>
          <p:nvPr>
            <p:ph idx="1"/>
          </p:nvPr>
        </p:nvSpPr>
        <p:spPr/>
        <p:txBody>
          <a:bodyPr>
            <a:normAutofit fontScale="92500" lnSpcReduction="20000"/>
          </a:bodyPr>
          <a:lstStyle/>
          <a:p>
            <a:r>
              <a:rPr lang="en-US" dirty="0"/>
              <a:t>Everything revolves around sprints in Scrum</a:t>
            </a:r>
          </a:p>
          <a:p>
            <a:r>
              <a:rPr lang="en-US" dirty="0"/>
              <a:t>We measure progress against the amount of work to be done using burn charts</a:t>
            </a:r>
          </a:p>
          <a:p>
            <a:r>
              <a:rPr lang="en-US" b="1" dirty="0"/>
              <a:t>Burn charts</a:t>
            </a:r>
            <a:r>
              <a:rPr lang="en-US" dirty="0"/>
              <a:t> have a vertical axis of work and a horizontal axis of time</a:t>
            </a:r>
          </a:p>
          <a:p>
            <a:pPr lvl="1"/>
            <a:r>
              <a:rPr lang="en-US" b="1" dirty="0"/>
              <a:t>Burn down charts</a:t>
            </a:r>
            <a:r>
              <a:rPr lang="en-US" dirty="0"/>
              <a:t> show work remaining</a:t>
            </a:r>
          </a:p>
          <a:p>
            <a:pPr lvl="1"/>
            <a:r>
              <a:rPr lang="en-US" b="1" dirty="0"/>
              <a:t>Burn up charts</a:t>
            </a:r>
            <a:r>
              <a:rPr lang="en-US" dirty="0"/>
              <a:t> show work completed</a:t>
            </a:r>
          </a:p>
          <a:p>
            <a:r>
              <a:rPr lang="en-US" dirty="0"/>
              <a:t>In addition to measuring progress </a:t>
            </a:r>
            <a:r>
              <a:rPr lang="en-US" i="1" dirty="0"/>
              <a:t>within</a:t>
            </a:r>
            <a:r>
              <a:rPr lang="en-US" dirty="0"/>
              <a:t> a sprint, burn up charts are sometimes used to measure progress toward a release</a:t>
            </a:r>
          </a:p>
          <a:p>
            <a:pPr lvl="1"/>
            <a:r>
              <a:rPr lang="en-US" dirty="0"/>
              <a:t>If the release is taking too many sprints, stakeholders can choose to reduce features or delay the schedule (and increase cost)</a:t>
            </a:r>
          </a:p>
        </p:txBody>
      </p:sp>
    </p:spTree>
    <p:extLst>
      <p:ext uri="{BB962C8B-B14F-4D97-AF65-F5344CB8AC3E}">
        <p14:creationId xmlns:p14="http://schemas.microsoft.com/office/powerpoint/2010/main" val="2316419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131E2-07B3-4772-AC8F-C4C8377161A9}"/>
              </a:ext>
            </a:extLst>
          </p:cNvPr>
          <p:cNvSpPr>
            <a:spLocks noGrp="1"/>
          </p:cNvSpPr>
          <p:nvPr>
            <p:ph type="title"/>
          </p:nvPr>
        </p:nvSpPr>
        <p:spPr/>
        <p:txBody>
          <a:bodyPr/>
          <a:lstStyle/>
          <a:p>
            <a:r>
              <a:rPr lang="en-US" dirty="0"/>
              <a:t>Earned value management</a:t>
            </a:r>
          </a:p>
        </p:txBody>
      </p:sp>
      <p:sp>
        <p:nvSpPr>
          <p:cNvPr id="3" name="Content Placeholder 2">
            <a:extLst>
              <a:ext uri="{FF2B5EF4-FFF2-40B4-BE49-F238E27FC236}">
                <a16:creationId xmlns:a16="http://schemas.microsoft.com/office/drawing/2014/main" id="{A4B4BE91-1386-4D1C-8229-1076C5C4C159}"/>
              </a:ext>
            </a:extLst>
          </p:cNvPr>
          <p:cNvSpPr>
            <a:spLocks noGrp="1"/>
          </p:cNvSpPr>
          <p:nvPr>
            <p:ph idx="1"/>
          </p:nvPr>
        </p:nvSpPr>
        <p:spPr/>
        <p:txBody>
          <a:bodyPr/>
          <a:lstStyle/>
          <a:p>
            <a:r>
              <a:rPr lang="en-US" dirty="0"/>
              <a:t>If a job is expected to take 100 hours, and you've worked for 50, are you halfway done?</a:t>
            </a:r>
          </a:p>
          <a:p>
            <a:pPr lvl="1"/>
            <a:r>
              <a:rPr lang="en-US" dirty="0"/>
              <a:t>Probably not!</a:t>
            </a:r>
          </a:p>
          <a:p>
            <a:r>
              <a:rPr lang="en-US" b="1" dirty="0"/>
              <a:t>Earned value management</a:t>
            </a:r>
            <a:r>
              <a:rPr lang="en-US" dirty="0"/>
              <a:t> (</a:t>
            </a:r>
            <a:r>
              <a:rPr lang="en-US" b="1" dirty="0"/>
              <a:t>EVM</a:t>
            </a:r>
            <a:r>
              <a:rPr lang="en-US" dirty="0"/>
              <a:t>) (or </a:t>
            </a:r>
            <a:r>
              <a:rPr lang="en-US" b="1" dirty="0"/>
              <a:t>earned value analysis</a:t>
            </a:r>
            <a:r>
              <a:rPr lang="en-US" dirty="0"/>
              <a:t> (</a:t>
            </a:r>
            <a:r>
              <a:rPr lang="en-US" b="1" dirty="0"/>
              <a:t>EVA</a:t>
            </a:r>
            <a:r>
              <a:rPr lang="en-US" dirty="0"/>
              <a:t>)) tries to solve this problem</a:t>
            </a:r>
          </a:p>
          <a:p>
            <a:pPr lvl="1"/>
            <a:r>
              <a:rPr lang="en-US" b="1" dirty="0"/>
              <a:t>Progress</a:t>
            </a:r>
            <a:r>
              <a:rPr lang="en-US" dirty="0"/>
              <a:t> is how much of the overall project is complete</a:t>
            </a:r>
          </a:p>
          <a:p>
            <a:pPr lvl="1"/>
            <a:r>
              <a:rPr lang="en-US" b="1" dirty="0"/>
              <a:t>Health</a:t>
            </a:r>
            <a:r>
              <a:rPr lang="en-US" dirty="0"/>
              <a:t> is a comparison of how much you thought you'd get done with how much you did get done</a:t>
            </a:r>
          </a:p>
          <a:p>
            <a:pPr lvl="1"/>
            <a:r>
              <a:rPr lang="en-US" dirty="0"/>
              <a:t>Value can be measured in person-days or in dollars</a:t>
            </a:r>
          </a:p>
        </p:txBody>
      </p:sp>
    </p:spTree>
    <p:extLst>
      <p:ext uri="{BB962C8B-B14F-4D97-AF65-F5344CB8AC3E}">
        <p14:creationId xmlns:p14="http://schemas.microsoft.com/office/powerpoint/2010/main" val="2328558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E6F86B-054C-4030-B852-6D3103E48504}"/>
              </a:ext>
            </a:extLst>
          </p:cNvPr>
          <p:cNvSpPr>
            <a:spLocks noGrp="1"/>
          </p:cNvSpPr>
          <p:nvPr>
            <p:ph type="title"/>
          </p:nvPr>
        </p:nvSpPr>
        <p:spPr/>
        <p:txBody>
          <a:bodyPr/>
          <a:lstStyle/>
          <a:p>
            <a:r>
              <a:rPr lang="en-US" dirty="0"/>
              <a:t>More on EVM</a:t>
            </a:r>
          </a:p>
        </p:txBody>
      </p:sp>
      <p:sp>
        <p:nvSpPr>
          <p:cNvPr id="3" name="Content Placeholder 2">
            <a:extLst>
              <a:ext uri="{FF2B5EF4-FFF2-40B4-BE49-F238E27FC236}">
                <a16:creationId xmlns:a16="http://schemas.microsoft.com/office/drawing/2014/main" id="{DD045DE3-33BF-4F37-BB98-80BA006EAC1B}"/>
              </a:ext>
            </a:extLst>
          </p:cNvPr>
          <p:cNvSpPr>
            <a:spLocks noGrp="1"/>
          </p:cNvSpPr>
          <p:nvPr>
            <p:ph idx="1"/>
          </p:nvPr>
        </p:nvSpPr>
        <p:spPr/>
        <p:txBody>
          <a:bodyPr>
            <a:normAutofit fontScale="92500" lnSpcReduction="20000"/>
          </a:bodyPr>
          <a:lstStyle/>
          <a:p>
            <a:r>
              <a:rPr lang="en-US" dirty="0"/>
              <a:t>We have talked about ways to decompose a project into tasks and how to estimate the effort or cost 0f each task (even if that's still a hard problem)</a:t>
            </a:r>
          </a:p>
          <a:p>
            <a:pPr lvl="1"/>
            <a:r>
              <a:rPr lang="en-US" b="1" dirty="0"/>
              <a:t>Planned value</a:t>
            </a:r>
            <a:r>
              <a:rPr lang="en-US" dirty="0"/>
              <a:t> (</a:t>
            </a:r>
            <a:r>
              <a:rPr lang="en-US" b="1" dirty="0"/>
              <a:t>PV</a:t>
            </a:r>
            <a:r>
              <a:rPr lang="en-US" dirty="0"/>
              <a:t>) is the estimated cost of a given task</a:t>
            </a:r>
          </a:p>
          <a:p>
            <a:r>
              <a:rPr lang="en-US" dirty="0"/>
              <a:t>Using a Gantt chart or CPM, you can make a schedule for all of your tasks</a:t>
            </a:r>
          </a:p>
          <a:p>
            <a:pPr lvl="1"/>
            <a:r>
              <a:rPr lang="en-US" b="1" dirty="0"/>
              <a:t>Planned duration</a:t>
            </a:r>
            <a:r>
              <a:rPr lang="en-US" dirty="0"/>
              <a:t> (</a:t>
            </a:r>
            <a:r>
              <a:rPr lang="en-US" b="1" dirty="0"/>
              <a:t>PD</a:t>
            </a:r>
            <a:r>
              <a:rPr lang="en-US" dirty="0"/>
              <a:t>) is the estimated time for the entire project</a:t>
            </a:r>
          </a:p>
          <a:p>
            <a:r>
              <a:rPr lang="en-US" dirty="0"/>
              <a:t>With the PV for every task and a schedule, you can graph the growth of PV over time</a:t>
            </a:r>
          </a:p>
          <a:p>
            <a:r>
              <a:rPr lang="en-US" dirty="0"/>
              <a:t>This line ends at the </a:t>
            </a:r>
            <a:r>
              <a:rPr lang="en-US" b="1" dirty="0"/>
              <a:t>PD</a:t>
            </a:r>
            <a:r>
              <a:rPr lang="en-US" dirty="0"/>
              <a:t>, giving the </a:t>
            </a:r>
            <a:r>
              <a:rPr lang="en-US" b="1" dirty="0"/>
              <a:t>Budget At Completion</a:t>
            </a:r>
            <a:r>
              <a:rPr lang="en-US" dirty="0"/>
              <a:t> (</a:t>
            </a:r>
            <a:r>
              <a:rPr lang="en-US" b="1" dirty="0"/>
              <a:t>BAC</a:t>
            </a:r>
            <a:r>
              <a:rPr lang="en-US" dirty="0"/>
              <a:t>), the estimated cost of the whole project</a:t>
            </a:r>
          </a:p>
        </p:txBody>
      </p:sp>
    </p:spTree>
    <p:extLst>
      <p:ext uri="{BB962C8B-B14F-4D97-AF65-F5344CB8AC3E}">
        <p14:creationId xmlns:p14="http://schemas.microsoft.com/office/powerpoint/2010/main" val="1565618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0515982-C78F-4061-801B-56585BD5E2F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79943" y="2286000"/>
            <a:ext cx="6032114" cy="4499847"/>
          </a:xfrm>
          <a:prstGeom prst="rect">
            <a:avLst/>
          </a:prstGeom>
        </p:spPr>
      </p:pic>
      <p:sp>
        <p:nvSpPr>
          <p:cNvPr id="2" name="Title 1">
            <a:extLst>
              <a:ext uri="{FF2B5EF4-FFF2-40B4-BE49-F238E27FC236}">
                <a16:creationId xmlns:a16="http://schemas.microsoft.com/office/drawing/2014/main" id="{235131E2-07B3-4772-AC8F-C4C8377161A9}"/>
              </a:ext>
            </a:extLst>
          </p:cNvPr>
          <p:cNvSpPr>
            <a:spLocks noGrp="1"/>
          </p:cNvSpPr>
          <p:nvPr>
            <p:ph type="title"/>
          </p:nvPr>
        </p:nvSpPr>
        <p:spPr/>
        <p:txBody>
          <a:bodyPr/>
          <a:lstStyle/>
          <a:p>
            <a:r>
              <a:rPr lang="en-US" dirty="0"/>
              <a:t>Earned value management example</a:t>
            </a:r>
          </a:p>
        </p:txBody>
      </p:sp>
      <p:sp>
        <p:nvSpPr>
          <p:cNvPr id="3" name="Content Placeholder 2">
            <a:extLst>
              <a:ext uri="{FF2B5EF4-FFF2-40B4-BE49-F238E27FC236}">
                <a16:creationId xmlns:a16="http://schemas.microsoft.com/office/drawing/2014/main" id="{A4B4BE91-1386-4D1C-8229-1076C5C4C159}"/>
              </a:ext>
            </a:extLst>
          </p:cNvPr>
          <p:cNvSpPr>
            <a:spLocks noGrp="1"/>
          </p:cNvSpPr>
          <p:nvPr>
            <p:ph idx="1"/>
          </p:nvPr>
        </p:nvSpPr>
        <p:spPr>
          <a:xfrm>
            <a:off x="609600" y="1775193"/>
            <a:ext cx="10972800" cy="857994"/>
          </a:xfrm>
        </p:spPr>
        <p:txBody>
          <a:bodyPr>
            <a:normAutofit fontScale="85000" lnSpcReduction="20000"/>
          </a:bodyPr>
          <a:lstStyle/>
          <a:p>
            <a:r>
              <a:rPr lang="en-US" dirty="0"/>
              <a:t>The graph below shows an example of what the PV for a product might be</a:t>
            </a:r>
          </a:p>
        </p:txBody>
      </p:sp>
    </p:spTree>
    <p:extLst>
      <p:ext uri="{BB962C8B-B14F-4D97-AF65-F5344CB8AC3E}">
        <p14:creationId xmlns:p14="http://schemas.microsoft.com/office/powerpoint/2010/main" val="33082435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310A51-91BA-4169-ADEE-B0BA0F664141}"/>
              </a:ext>
            </a:extLst>
          </p:cNvPr>
          <p:cNvSpPr>
            <a:spLocks noGrp="1"/>
          </p:cNvSpPr>
          <p:nvPr>
            <p:ph type="title"/>
          </p:nvPr>
        </p:nvSpPr>
        <p:spPr/>
        <p:txBody>
          <a:bodyPr/>
          <a:lstStyle/>
          <a:p>
            <a:r>
              <a:rPr lang="en-US" dirty="0"/>
              <a:t>Earned value and actual cost</a:t>
            </a:r>
          </a:p>
        </p:txBody>
      </p:sp>
      <p:sp>
        <p:nvSpPr>
          <p:cNvPr id="3" name="Content Placeholder 2">
            <a:extLst>
              <a:ext uri="{FF2B5EF4-FFF2-40B4-BE49-F238E27FC236}">
                <a16:creationId xmlns:a16="http://schemas.microsoft.com/office/drawing/2014/main" id="{E04D6775-6946-4936-A212-DC4785D47503}"/>
              </a:ext>
            </a:extLst>
          </p:cNvPr>
          <p:cNvSpPr>
            <a:spLocks noGrp="1"/>
          </p:cNvSpPr>
          <p:nvPr>
            <p:ph idx="1"/>
          </p:nvPr>
        </p:nvSpPr>
        <p:spPr/>
        <p:txBody>
          <a:bodyPr>
            <a:normAutofit lnSpcReduction="10000"/>
          </a:bodyPr>
          <a:lstStyle/>
          <a:p>
            <a:r>
              <a:rPr lang="en-US" dirty="0"/>
              <a:t>We can map out PV before the project is really underway</a:t>
            </a:r>
          </a:p>
          <a:p>
            <a:r>
              <a:rPr lang="en-US" dirty="0"/>
              <a:t>While the project is going, we're interested in two more values for each point in time:</a:t>
            </a:r>
          </a:p>
          <a:p>
            <a:pPr lvl="1"/>
            <a:r>
              <a:rPr lang="en-US" b="1" dirty="0"/>
              <a:t>Earned value</a:t>
            </a:r>
            <a:r>
              <a:rPr lang="en-US" dirty="0"/>
              <a:t> (</a:t>
            </a:r>
            <a:r>
              <a:rPr lang="en-US" b="1" dirty="0"/>
              <a:t>EV</a:t>
            </a:r>
            <a:r>
              <a:rPr lang="en-US" dirty="0"/>
              <a:t>): The planned value of the tasks that are done</a:t>
            </a:r>
          </a:p>
          <a:p>
            <a:pPr lvl="1"/>
            <a:r>
              <a:rPr lang="en-US" b="1" dirty="0"/>
              <a:t>Actual cost</a:t>
            </a:r>
            <a:r>
              <a:rPr lang="en-US" dirty="0"/>
              <a:t> (</a:t>
            </a:r>
            <a:r>
              <a:rPr lang="en-US" b="1" dirty="0"/>
              <a:t>AC</a:t>
            </a:r>
            <a:r>
              <a:rPr lang="en-US" dirty="0"/>
              <a:t>): The effort or money spent on getting those tasks done</a:t>
            </a:r>
          </a:p>
          <a:p>
            <a:r>
              <a:rPr lang="en-US" dirty="0"/>
              <a:t>It seems strange that we can have </a:t>
            </a:r>
            <a:r>
              <a:rPr lang="en-US" i="1" dirty="0"/>
              <a:t>three</a:t>
            </a:r>
            <a:r>
              <a:rPr lang="en-US" dirty="0"/>
              <a:t> different values for each point in time, but what we plan to do differs from what we get done, and what we get done doesn't always cost what we think it will</a:t>
            </a:r>
          </a:p>
        </p:txBody>
      </p:sp>
    </p:spTree>
    <p:extLst>
      <p:ext uri="{BB962C8B-B14F-4D97-AF65-F5344CB8AC3E}">
        <p14:creationId xmlns:p14="http://schemas.microsoft.com/office/powerpoint/2010/main" val="17752032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131E2-07B3-4772-AC8F-C4C8377161A9}"/>
              </a:ext>
            </a:extLst>
          </p:cNvPr>
          <p:cNvSpPr>
            <a:spLocks noGrp="1"/>
          </p:cNvSpPr>
          <p:nvPr>
            <p:ph type="title"/>
          </p:nvPr>
        </p:nvSpPr>
        <p:spPr/>
        <p:txBody>
          <a:bodyPr>
            <a:normAutofit fontScale="90000"/>
          </a:bodyPr>
          <a:lstStyle/>
          <a:p>
            <a:r>
              <a:rPr lang="en-US" dirty="0"/>
              <a:t>Earned value management with PV, EV, and AC</a:t>
            </a:r>
          </a:p>
        </p:txBody>
      </p:sp>
      <p:sp>
        <p:nvSpPr>
          <p:cNvPr id="3" name="Content Placeholder 2">
            <a:extLst>
              <a:ext uri="{FF2B5EF4-FFF2-40B4-BE49-F238E27FC236}">
                <a16:creationId xmlns:a16="http://schemas.microsoft.com/office/drawing/2014/main" id="{A4B4BE91-1386-4D1C-8229-1076C5C4C159}"/>
              </a:ext>
            </a:extLst>
          </p:cNvPr>
          <p:cNvSpPr>
            <a:spLocks noGrp="1"/>
          </p:cNvSpPr>
          <p:nvPr>
            <p:ph idx="1"/>
          </p:nvPr>
        </p:nvSpPr>
        <p:spPr>
          <a:xfrm>
            <a:off x="609600" y="1775193"/>
            <a:ext cx="10972800" cy="857994"/>
          </a:xfrm>
        </p:spPr>
        <p:txBody>
          <a:bodyPr>
            <a:normAutofit fontScale="85000" lnSpcReduction="20000"/>
          </a:bodyPr>
          <a:lstStyle/>
          <a:p>
            <a:r>
              <a:rPr lang="en-US" dirty="0"/>
              <a:t>The graph below shows an example of relationships between PV, EV, and AC</a:t>
            </a:r>
          </a:p>
        </p:txBody>
      </p:sp>
      <p:pic>
        <p:nvPicPr>
          <p:cNvPr id="5" name="Picture 4">
            <a:extLst>
              <a:ext uri="{FF2B5EF4-FFF2-40B4-BE49-F238E27FC236}">
                <a16:creationId xmlns:a16="http://schemas.microsoft.com/office/drawing/2014/main" id="{43E8D0E4-F85F-4375-9C8B-3B9C498A220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079943" y="2286000"/>
            <a:ext cx="6032114" cy="4499847"/>
          </a:xfrm>
          <a:prstGeom prst="rect">
            <a:avLst/>
          </a:prstGeom>
        </p:spPr>
      </p:pic>
    </p:spTree>
    <p:extLst>
      <p:ext uri="{BB962C8B-B14F-4D97-AF65-F5344CB8AC3E}">
        <p14:creationId xmlns:p14="http://schemas.microsoft.com/office/powerpoint/2010/main" val="15554432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BCC17-DA43-4CC2-80B0-27FF123A51B7}"/>
              </a:ext>
            </a:extLst>
          </p:cNvPr>
          <p:cNvSpPr>
            <a:spLocks noGrp="1"/>
          </p:cNvSpPr>
          <p:nvPr>
            <p:ph type="title"/>
          </p:nvPr>
        </p:nvSpPr>
        <p:spPr/>
        <p:txBody>
          <a:bodyPr/>
          <a:lstStyle/>
          <a:p>
            <a:r>
              <a:rPr lang="en-US" dirty="0"/>
              <a:t>Quantifying project problems</a:t>
            </a:r>
          </a:p>
        </p:txBody>
      </p:sp>
      <p:sp>
        <p:nvSpPr>
          <p:cNvPr id="3" name="Content Placeholder 2">
            <a:extLst>
              <a:ext uri="{FF2B5EF4-FFF2-40B4-BE49-F238E27FC236}">
                <a16:creationId xmlns:a16="http://schemas.microsoft.com/office/drawing/2014/main" id="{D50966CD-35C4-44E2-A266-6F3B0ECAEBF3}"/>
              </a:ext>
            </a:extLst>
          </p:cNvPr>
          <p:cNvSpPr>
            <a:spLocks noGrp="1"/>
          </p:cNvSpPr>
          <p:nvPr>
            <p:ph idx="1"/>
          </p:nvPr>
        </p:nvSpPr>
        <p:spPr/>
        <p:txBody>
          <a:bodyPr/>
          <a:lstStyle/>
          <a:p>
            <a:r>
              <a:rPr lang="en-US" dirty="0"/>
              <a:t>Where the EV is relative to the PV shows how much has been gotten done relative to what was planned</a:t>
            </a:r>
          </a:p>
          <a:p>
            <a:pPr lvl="1"/>
            <a:r>
              <a:rPr lang="en-US" dirty="0"/>
              <a:t>If the EV line is below the PV, the project is behind</a:t>
            </a:r>
          </a:p>
          <a:p>
            <a:pPr lvl="1"/>
            <a:r>
              <a:rPr lang="en-US" dirty="0"/>
              <a:t>If the EV line is above the PV, the project is ahead</a:t>
            </a:r>
          </a:p>
          <a:p>
            <a:r>
              <a:rPr lang="en-US" dirty="0"/>
              <a:t>Where the AC is relative to the EV shows how much value has been expended relative to how much value was completed</a:t>
            </a:r>
          </a:p>
          <a:p>
            <a:pPr lvl="1"/>
            <a:r>
              <a:rPr lang="en-US" dirty="0"/>
              <a:t>If the AC is above the EV, the project is over budget</a:t>
            </a:r>
          </a:p>
          <a:p>
            <a:pPr lvl="1"/>
            <a:r>
              <a:rPr lang="en-US" dirty="0"/>
              <a:t>If the AC is below the EV, the project is under budget</a:t>
            </a:r>
          </a:p>
        </p:txBody>
      </p:sp>
    </p:spTree>
    <p:extLst>
      <p:ext uri="{BB962C8B-B14F-4D97-AF65-F5344CB8AC3E}">
        <p14:creationId xmlns:p14="http://schemas.microsoft.com/office/powerpoint/2010/main" val="2100934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6C1BE-A211-4C4A-BB54-2499B566227A}"/>
              </a:ext>
            </a:extLst>
          </p:cNvPr>
          <p:cNvSpPr>
            <a:spLocks noGrp="1"/>
          </p:cNvSpPr>
          <p:nvPr>
            <p:ph type="title"/>
          </p:nvPr>
        </p:nvSpPr>
        <p:spPr/>
        <p:txBody>
          <a:bodyPr/>
          <a:lstStyle/>
          <a:p>
            <a:r>
              <a:rPr lang="en-US" dirty="0"/>
              <a:t>More on quantifying project problems</a:t>
            </a:r>
          </a:p>
        </p:txBody>
      </p:sp>
      <p:sp>
        <p:nvSpPr>
          <p:cNvPr id="3" name="Content Placeholder 2">
            <a:extLst>
              <a:ext uri="{FF2B5EF4-FFF2-40B4-BE49-F238E27FC236}">
                <a16:creationId xmlns:a16="http://schemas.microsoft.com/office/drawing/2014/main" id="{1B66C938-48E7-4E55-A121-D3D31F75C74B}"/>
              </a:ext>
            </a:extLst>
          </p:cNvPr>
          <p:cNvSpPr>
            <a:spLocks noGrp="1"/>
          </p:cNvSpPr>
          <p:nvPr>
            <p:ph idx="1"/>
          </p:nvPr>
        </p:nvSpPr>
        <p:spPr/>
        <p:txBody>
          <a:bodyPr>
            <a:normAutofit fontScale="92500" lnSpcReduction="10000"/>
          </a:bodyPr>
          <a:lstStyle/>
          <a:p>
            <a:r>
              <a:rPr lang="en-US" dirty="0"/>
              <a:t>The </a:t>
            </a:r>
            <a:r>
              <a:rPr lang="en-US" b="1" dirty="0"/>
              <a:t>Schedule Performance Index</a:t>
            </a:r>
            <a:r>
              <a:rPr lang="en-US" dirty="0"/>
              <a:t> (</a:t>
            </a:r>
            <a:r>
              <a:rPr lang="en-US" b="1" dirty="0"/>
              <a:t>SPI</a:t>
            </a:r>
            <a:r>
              <a:rPr lang="en-US" dirty="0"/>
              <a:t>) is EV/PV</a:t>
            </a:r>
          </a:p>
          <a:p>
            <a:pPr lvl="1"/>
            <a:r>
              <a:rPr lang="en-US" dirty="0"/>
              <a:t>When SPI = 1, the project is right on schedule</a:t>
            </a:r>
          </a:p>
          <a:p>
            <a:pPr lvl="1"/>
            <a:r>
              <a:rPr lang="en-US" dirty="0"/>
              <a:t>When SPI &lt; 1, the project is behind schedule</a:t>
            </a:r>
          </a:p>
          <a:p>
            <a:pPr lvl="1"/>
            <a:r>
              <a:rPr lang="en-US" dirty="0"/>
              <a:t>When SPI &gt; 1, the project is ahead of schedule</a:t>
            </a:r>
          </a:p>
          <a:p>
            <a:pPr lvl="1"/>
            <a:r>
              <a:rPr lang="en-US" dirty="0"/>
              <a:t>Example: Here, the SPI = 360/400 = 0.9, meaning behind schedule</a:t>
            </a:r>
          </a:p>
          <a:p>
            <a:r>
              <a:rPr lang="en-US" dirty="0"/>
              <a:t>The </a:t>
            </a:r>
            <a:r>
              <a:rPr lang="en-US" b="1" dirty="0"/>
              <a:t>Cost Performance Index</a:t>
            </a:r>
            <a:r>
              <a:rPr lang="en-US" dirty="0"/>
              <a:t> (</a:t>
            </a:r>
            <a:r>
              <a:rPr lang="en-US" b="1" dirty="0"/>
              <a:t>CPI</a:t>
            </a:r>
            <a:r>
              <a:rPr lang="en-US" dirty="0"/>
              <a:t>) is EV/AC</a:t>
            </a:r>
          </a:p>
          <a:p>
            <a:pPr lvl="1"/>
            <a:r>
              <a:rPr lang="en-US" dirty="0"/>
              <a:t>When CPI = 1, the project is right on budget</a:t>
            </a:r>
          </a:p>
          <a:p>
            <a:pPr lvl="1"/>
            <a:r>
              <a:rPr lang="en-US" dirty="0"/>
              <a:t>When CPI &lt; 1, the project is over budget</a:t>
            </a:r>
          </a:p>
          <a:p>
            <a:pPr lvl="1"/>
            <a:r>
              <a:rPr lang="en-US" dirty="0"/>
              <a:t>When CPI &gt; 1, the project is under budget</a:t>
            </a:r>
          </a:p>
          <a:p>
            <a:pPr lvl="1"/>
            <a:r>
              <a:rPr lang="en-US" dirty="0"/>
              <a:t>Example: Here, the CPI = 360/378.94 = 0.95, meaning over budget</a:t>
            </a:r>
          </a:p>
        </p:txBody>
      </p:sp>
    </p:spTree>
    <p:extLst>
      <p:ext uri="{BB962C8B-B14F-4D97-AF65-F5344CB8AC3E}">
        <p14:creationId xmlns:p14="http://schemas.microsoft.com/office/powerpoint/2010/main" val="2752486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Last time</a:t>
            </a:r>
          </a:p>
        </p:txBody>
      </p:sp>
      <p:sp>
        <p:nvSpPr>
          <p:cNvPr id="3" name="Content Placeholder 2"/>
          <p:cNvSpPr>
            <a:spLocks noGrp="1"/>
          </p:cNvSpPr>
          <p:nvPr>
            <p:ph idx="1"/>
          </p:nvPr>
        </p:nvSpPr>
        <p:spPr/>
        <p:txBody>
          <a:bodyPr>
            <a:normAutofit/>
          </a:bodyPr>
          <a:lstStyle/>
          <a:p>
            <a:r>
              <a:rPr lang="en-US" dirty="0"/>
              <a:t>What did we talk about last time?</a:t>
            </a:r>
          </a:p>
          <a:p>
            <a:r>
              <a:rPr lang="en-US" dirty="0"/>
              <a:t>Scheduling</a:t>
            </a:r>
          </a:p>
          <a:p>
            <a:pPr lvl="1"/>
            <a:r>
              <a:rPr lang="en-US" dirty="0"/>
              <a:t>Tasks</a:t>
            </a:r>
          </a:p>
          <a:p>
            <a:pPr lvl="1"/>
            <a:r>
              <a:rPr lang="en-US" dirty="0"/>
              <a:t>Gantt charts</a:t>
            </a:r>
          </a:p>
          <a:p>
            <a:pPr lvl="1"/>
            <a:r>
              <a:rPr lang="en-US" dirty="0"/>
              <a:t>Critical path method</a:t>
            </a:r>
          </a:p>
        </p:txBody>
      </p:sp>
    </p:spTree>
    <p:extLst>
      <p:ext uri="{BB962C8B-B14F-4D97-AF65-F5344CB8AC3E}">
        <p14:creationId xmlns:p14="http://schemas.microsoft.com/office/powerpoint/2010/main" val="1586980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E0AFA2-0623-41B1-B0F7-FC902331A7A1}"/>
              </a:ext>
            </a:extLst>
          </p:cNvPr>
          <p:cNvSpPr>
            <a:spLocks noGrp="1"/>
          </p:cNvSpPr>
          <p:nvPr>
            <p:ph type="title"/>
          </p:nvPr>
        </p:nvSpPr>
        <p:spPr/>
        <p:txBody>
          <a:bodyPr/>
          <a:lstStyle/>
          <a:p>
            <a:r>
              <a:rPr lang="en-US" dirty="0"/>
              <a:t>Even more on quantifying project problems</a:t>
            </a:r>
          </a:p>
        </p:txBody>
      </p:sp>
      <p:sp>
        <p:nvSpPr>
          <p:cNvPr id="3" name="Content Placeholder 2">
            <a:extLst>
              <a:ext uri="{FF2B5EF4-FFF2-40B4-BE49-F238E27FC236}">
                <a16:creationId xmlns:a16="http://schemas.microsoft.com/office/drawing/2014/main" id="{D6D2E0AA-E580-4A22-98AE-AA74054FEA2C}"/>
              </a:ext>
            </a:extLst>
          </p:cNvPr>
          <p:cNvSpPr>
            <a:spLocks noGrp="1"/>
          </p:cNvSpPr>
          <p:nvPr>
            <p:ph idx="1"/>
          </p:nvPr>
        </p:nvSpPr>
        <p:spPr/>
        <p:txBody>
          <a:bodyPr>
            <a:normAutofit fontScale="85000" lnSpcReduction="20000"/>
          </a:bodyPr>
          <a:lstStyle/>
          <a:p>
            <a:r>
              <a:rPr lang="en-US" dirty="0"/>
              <a:t>Using these numbers, we can predict how well the project is doing</a:t>
            </a:r>
          </a:p>
          <a:p>
            <a:r>
              <a:rPr lang="en-US" b="1" dirty="0"/>
              <a:t>Forecast Project Duration</a:t>
            </a:r>
            <a:r>
              <a:rPr lang="en-US" dirty="0"/>
              <a:t> (</a:t>
            </a:r>
            <a:r>
              <a:rPr lang="en-US" b="1" dirty="0"/>
              <a:t>FPD</a:t>
            </a:r>
            <a:r>
              <a:rPr lang="en-US" dirty="0"/>
              <a:t>) is PD/SPI = PD/(EV/PV)</a:t>
            </a:r>
          </a:p>
          <a:p>
            <a:pPr lvl="1"/>
            <a:r>
              <a:rPr lang="en-US" dirty="0"/>
              <a:t>The FPD estimates the true project duration based on how far or ahead the project is at a given time</a:t>
            </a:r>
          </a:p>
          <a:p>
            <a:pPr lvl="1"/>
            <a:r>
              <a:rPr lang="en-US" dirty="0"/>
              <a:t>Example: In this case, assuming a planned duration of 30 months, FPD = 30/0.9 = 33.33 months</a:t>
            </a:r>
          </a:p>
          <a:p>
            <a:r>
              <a:rPr lang="en-US" b="1" dirty="0"/>
              <a:t>Estimate At Completion</a:t>
            </a:r>
            <a:r>
              <a:rPr lang="en-US" dirty="0"/>
              <a:t> (</a:t>
            </a:r>
            <a:r>
              <a:rPr lang="en-US" b="1" dirty="0"/>
              <a:t>EAC</a:t>
            </a:r>
            <a:r>
              <a:rPr lang="en-US" dirty="0"/>
              <a:t>)  is BAC/CPI = BAC/(EV/AC)</a:t>
            </a:r>
          </a:p>
          <a:p>
            <a:pPr lvl="1"/>
            <a:r>
              <a:rPr lang="en-US" dirty="0"/>
              <a:t>The EAC estimates the true project cost based on how much it has cost to get tasks done so far</a:t>
            </a:r>
          </a:p>
          <a:p>
            <a:pPr lvl="1"/>
            <a:r>
              <a:rPr lang="en-US" dirty="0"/>
              <a:t>Example: In this case, assuming a budget at completion of 1140 (</a:t>
            </a:r>
            <a:r>
              <a:rPr lang="en-US" dirty="0" err="1"/>
              <a:t>whatevers</a:t>
            </a:r>
            <a:r>
              <a:rPr lang="en-US" dirty="0"/>
              <a:t>), EAC = 1140/0.95 = 1200</a:t>
            </a:r>
          </a:p>
          <a:p>
            <a:r>
              <a:rPr lang="en-US" dirty="0"/>
              <a:t>Using these estimates and EVM charts, managers can make decisions about what to do when things are going wrong</a:t>
            </a:r>
          </a:p>
        </p:txBody>
      </p:sp>
    </p:spTree>
    <p:extLst>
      <p:ext uri="{BB962C8B-B14F-4D97-AF65-F5344CB8AC3E}">
        <p14:creationId xmlns:p14="http://schemas.microsoft.com/office/powerpoint/2010/main" val="857571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8389BF-B74F-44DA-97E7-EACCEC01729E}"/>
              </a:ext>
            </a:extLst>
          </p:cNvPr>
          <p:cNvSpPr>
            <a:spLocks noGrp="1"/>
          </p:cNvSpPr>
          <p:nvPr>
            <p:ph type="title"/>
          </p:nvPr>
        </p:nvSpPr>
        <p:spPr/>
        <p:txBody>
          <a:bodyPr/>
          <a:lstStyle/>
          <a:p>
            <a:r>
              <a:rPr lang="en-US" dirty="0"/>
              <a:t>Burn charts</a:t>
            </a:r>
          </a:p>
        </p:txBody>
      </p:sp>
      <p:sp>
        <p:nvSpPr>
          <p:cNvPr id="3" name="Content Placeholder 2">
            <a:extLst>
              <a:ext uri="{FF2B5EF4-FFF2-40B4-BE49-F238E27FC236}">
                <a16:creationId xmlns:a16="http://schemas.microsoft.com/office/drawing/2014/main" id="{7A27C8C4-CD4E-4D75-844E-9A9C6ECA4A41}"/>
              </a:ext>
            </a:extLst>
          </p:cNvPr>
          <p:cNvSpPr>
            <a:spLocks noGrp="1"/>
          </p:cNvSpPr>
          <p:nvPr>
            <p:ph idx="1"/>
          </p:nvPr>
        </p:nvSpPr>
        <p:spPr/>
        <p:txBody>
          <a:bodyPr>
            <a:normAutofit fontScale="85000" lnSpcReduction="20000"/>
          </a:bodyPr>
          <a:lstStyle/>
          <a:p>
            <a:r>
              <a:rPr lang="en-US" dirty="0"/>
              <a:t>In Scrum (and other agile methods), burn charts are used to track progress during sprints and over many sprints</a:t>
            </a:r>
          </a:p>
          <a:p>
            <a:r>
              <a:rPr lang="en-US" dirty="0"/>
              <a:t>Burn charts are simplified EVM charts</a:t>
            </a:r>
          </a:p>
          <a:p>
            <a:pPr lvl="1"/>
            <a:r>
              <a:rPr lang="en-US" dirty="0"/>
              <a:t>Vertical axis: Some measure of value: PBIs, story points, ideal days, monetary units</a:t>
            </a:r>
          </a:p>
          <a:p>
            <a:pPr lvl="1"/>
            <a:r>
              <a:rPr lang="en-US" dirty="0"/>
              <a:t>Horizontal axis: time</a:t>
            </a:r>
          </a:p>
          <a:p>
            <a:r>
              <a:rPr lang="en-US" dirty="0"/>
              <a:t>Planned value over time is plotted in whatever units are being used to measure value</a:t>
            </a:r>
          </a:p>
          <a:p>
            <a:pPr lvl="1"/>
            <a:r>
              <a:rPr lang="en-US" dirty="0"/>
              <a:t>These plots are linear, assuming a constant velocity (story points per day, for example) of the team</a:t>
            </a:r>
          </a:p>
          <a:p>
            <a:r>
              <a:rPr lang="en-US" dirty="0"/>
              <a:t>Then, actual progress is plotted as work is done</a:t>
            </a:r>
          </a:p>
          <a:p>
            <a:r>
              <a:rPr lang="en-US" dirty="0"/>
              <a:t>As with other EVM charts, the relationship of the work done to the planned work shows the health of the sprint or the overall project</a:t>
            </a:r>
          </a:p>
        </p:txBody>
      </p:sp>
    </p:spTree>
    <p:extLst>
      <p:ext uri="{BB962C8B-B14F-4D97-AF65-F5344CB8AC3E}">
        <p14:creationId xmlns:p14="http://schemas.microsoft.com/office/powerpoint/2010/main" val="2599625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4917B7-6DE1-48FC-AAE0-3E84D96D30FD}"/>
              </a:ext>
            </a:extLst>
          </p:cNvPr>
          <p:cNvSpPr>
            <a:spLocks noGrp="1"/>
          </p:cNvSpPr>
          <p:nvPr>
            <p:ph type="title"/>
          </p:nvPr>
        </p:nvSpPr>
        <p:spPr/>
        <p:txBody>
          <a:bodyPr/>
          <a:lstStyle/>
          <a:p>
            <a:r>
              <a:rPr lang="en-US" dirty="0"/>
              <a:t>Burn up and burn down</a:t>
            </a:r>
          </a:p>
        </p:txBody>
      </p:sp>
      <p:sp>
        <p:nvSpPr>
          <p:cNvPr id="3" name="Content Placeholder 2">
            <a:extLst>
              <a:ext uri="{FF2B5EF4-FFF2-40B4-BE49-F238E27FC236}">
                <a16:creationId xmlns:a16="http://schemas.microsoft.com/office/drawing/2014/main" id="{3CB6B040-F523-4DA1-A156-24E4FB192927}"/>
              </a:ext>
            </a:extLst>
          </p:cNvPr>
          <p:cNvSpPr>
            <a:spLocks noGrp="1"/>
          </p:cNvSpPr>
          <p:nvPr>
            <p:ph idx="1"/>
          </p:nvPr>
        </p:nvSpPr>
        <p:spPr/>
        <p:txBody>
          <a:bodyPr/>
          <a:lstStyle/>
          <a:p>
            <a:r>
              <a:rPr lang="en-US" dirty="0"/>
              <a:t>Burn up charts show how much value has been completed over time</a:t>
            </a:r>
          </a:p>
          <a:p>
            <a:r>
              <a:rPr lang="en-US" dirty="0"/>
              <a:t>Burn down charts show how much value is left to produce</a:t>
            </a:r>
          </a:p>
          <a:p>
            <a:r>
              <a:rPr lang="en-US" dirty="0"/>
              <a:t>For (probably historical) reasons:</a:t>
            </a:r>
          </a:p>
          <a:p>
            <a:pPr lvl="1"/>
            <a:r>
              <a:rPr lang="en-US" dirty="0"/>
              <a:t>Burn up charts are more often used to track progress on full projects or releases</a:t>
            </a:r>
          </a:p>
          <a:p>
            <a:pPr lvl="1"/>
            <a:r>
              <a:rPr lang="en-US" dirty="0"/>
              <a:t>Burn down charts are more often used to track progress within a sprint</a:t>
            </a:r>
          </a:p>
          <a:p>
            <a:endParaRPr lang="en-US" dirty="0"/>
          </a:p>
          <a:p>
            <a:endParaRPr lang="en-US" dirty="0"/>
          </a:p>
        </p:txBody>
      </p:sp>
    </p:spTree>
    <p:extLst>
      <p:ext uri="{BB962C8B-B14F-4D97-AF65-F5344CB8AC3E}">
        <p14:creationId xmlns:p14="http://schemas.microsoft.com/office/powerpoint/2010/main" val="932299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97EFE15-4F2D-4ACB-BFAB-1FA15CAB3C6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400800" y="1785980"/>
            <a:ext cx="5410200" cy="4843420"/>
          </a:xfrm>
          <a:prstGeom prst="rect">
            <a:avLst/>
          </a:prstGeom>
        </p:spPr>
      </p:pic>
      <p:sp>
        <p:nvSpPr>
          <p:cNvPr id="2" name="Title 1">
            <a:extLst>
              <a:ext uri="{FF2B5EF4-FFF2-40B4-BE49-F238E27FC236}">
                <a16:creationId xmlns:a16="http://schemas.microsoft.com/office/drawing/2014/main" id="{12B223BC-03C8-4594-B597-D7012848140A}"/>
              </a:ext>
            </a:extLst>
          </p:cNvPr>
          <p:cNvSpPr>
            <a:spLocks noGrp="1"/>
          </p:cNvSpPr>
          <p:nvPr>
            <p:ph type="title"/>
          </p:nvPr>
        </p:nvSpPr>
        <p:spPr/>
        <p:txBody>
          <a:bodyPr/>
          <a:lstStyle/>
          <a:p>
            <a:r>
              <a:rPr lang="en-US" dirty="0"/>
              <a:t>Burn up chart example</a:t>
            </a:r>
          </a:p>
        </p:txBody>
      </p:sp>
      <p:sp>
        <p:nvSpPr>
          <p:cNvPr id="3" name="Content Placeholder 2">
            <a:extLst>
              <a:ext uri="{FF2B5EF4-FFF2-40B4-BE49-F238E27FC236}">
                <a16:creationId xmlns:a16="http://schemas.microsoft.com/office/drawing/2014/main" id="{9C5F8E0D-7C6F-4D11-A13E-67E4AE062BE5}"/>
              </a:ext>
            </a:extLst>
          </p:cNvPr>
          <p:cNvSpPr>
            <a:spLocks noGrp="1"/>
          </p:cNvSpPr>
          <p:nvPr>
            <p:ph idx="1"/>
          </p:nvPr>
        </p:nvSpPr>
        <p:spPr>
          <a:xfrm>
            <a:off x="609600" y="1775192"/>
            <a:ext cx="5486400" cy="4701808"/>
          </a:xfrm>
        </p:spPr>
        <p:txBody>
          <a:bodyPr>
            <a:normAutofit fontScale="85000" lnSpcReduction="20000"/>
          </a:bodyPr>
          <a:lstStyle/>
          <a:p>
            <a:r>
              <a:rPr lang="en-US" dirty="0"/>
              <a:t>This burn up chart shows progress over a whole project</a:t>
            </a:r>
          </a:p>
          <a:p>
            <a:pPr lvl="1"/>
            <a:r>
              <a:rPr lang="en-US" dirty="0"/>
              <a:t>13 sprints are planned</a:t>
            </a:r>
          </a:p>
          <a:p>
            <a:r>
              <a:rPr lang="en-US" dirty="0"/>
              <a:t>Solid black lines show real progress against planned progress</a:t>
            </a:r>
          </a:p>
          <a:p>
            <a:r>
              <a:rPr lang="en-US" dirty="0"/>
              <a:t>The horizontal lines on the left show estimates of total story points needed for the project</a:t>
            </a:r>
          </a:p>
          <a:p>
            <a:pPr lvl="1"/>
            <a:r>
              <a:rPr lang="en-US" dirty="0"/>
              <a:t>They were revised up from about 350 to 450 over time</a:t>
            </a:r>
          </a:p>
          <a:p>
            <a:r>
              <a:rPr lang="en-US" dirty="0"/>
              <a:t>Although velocity is improving, we'll probably have to add sprints or reduce features</a:t>
            </a:r>
          </a:p>
          <a:p>
            <a:pPr lvl="1"/>
            <a:endParaRPr lang="en-US" dirty="0"/>
          </a:p>
        </p:txBody>
      </p:sp>
    </p:spTree>
    <p:extLst>
      <p:ext uri="{BB962C8B-B14F-4D97-AF65-F5344CB8AC3E}">
        <p14:creationId xmlns:p14="http://schemas.microsoft.com/office/powerpoint/2010/main" val="33516228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223BC-03C8-4594-B597-D7012848140A}"/>
              </a:ext>
            </a:extLst>
          </p:cNvPr>
          <p:cNvSpPr>
            <a:spLocks noGrp="1"/>
          </p:cNvSpPr>
          <p:nvPr>
            <p:ph type="title"/>
          </p:nvPr>
        </p:nvSpPr>
        <p:spPr/>
        <p:txBody>
          <a:bodyPr/>
          <a:lstStyle/>
          <a:p>
            <a:r>
              <a:rPr lang="en-US" dirty="0"/>
              <a:t>Burn down chart example</a:t>
            </a:r>
          </a:p>
        </p:txBody>
      </p:sp>
      <p:sp>
        <p:nvSpPr>
          <p:cNvPr id="3" name="Content Placeholder 2">
            <a:extLst>
              <a:ext uri="{FF2B5EF4-FFF2-40B4-BE49-F238E27FC236}">
                <a16:creationId xmlns:a16="http://schemas.microsoft.com/office/drawing/2014/main" id="{9C5F8E0D-7C6F-4D11-A13E-67E4AE062BE5}"/>
              </a:ext>
            </a:extLst>
          </p:cNvPr>
          <p:cNvSpPr>
            <a:spLocks noGrp="1"/>
          </p:cNvSpPr>
          <p:nvPr>
            <p:ph idx="1"/>
          </p:nvPr>
        </p:nvSpPr>
        <p:spPr>
          <a:xfrm>
            <a:off x="457200" y="1775192"/>
            <a:ext cx="5257800" cy="4885069"/>
          </a:xfrm>
        </p:spPr>
        <p:txBody>
          <a:bodyPr>
            <a:normAutofit fontScale="77500" lnSpcReduction="20000"/>
          </a:bodyPr>
          <a:lstStyle/>
          <a:p>
            <a:r>
              <a:rPr lang="en-US" dirty="0"/>
              <a:t>This burn down chart shows progress made during a three-week sprint</a:t>
            </a:r>
          </a:p>
          <a:p>
            <a:r>
              <a:rPr lang="en-US" dirty="0"/>
              <a:t>Each dot shows the completion of a PBI</a:t>
            </a:r>
          </a:p>
          <a:p>
            <a:r>
              <a:rPr lang="en-US" dirty="0"/>
              <a:t>As before, the solid line shows real progress against the dotted line of planned progress</a:t>
            </a:r>
          </a:p>
          <a:p>
            <a:r>
              <a:rPr lang="en-US" dirty="0"/>
              <a:t>If all the story points had been finished early, the team could work with the PO to add more to the sprint backlog</a:t>
            </a:r>
          </a:p>
          <a:p>
            <a:r>
              <a:rPr lang="en-US" dirty="0"/>
              <a:t>If some PBIs had not been completed, they go back to </a:t>
            </a:r>
            <a:r>
              <a:rPr lang="en-US"/>
              <a:t>the product backlog</a:t>
            </a:r>
            <a:endParaRPr lang="en-US" dirty="0"/>
          </a:p>
        </p:txBody>
      </p:sp>
      <p:pic>
        <p:nvPicPr>
          <p:cNvPr id="4" name="Picture 3">
            <a:extLst>
              <a:ext uri="{FF2B5EF4-FFF2-40B4-BE49-F238E27FC236}">
                <a16:creationId xmlns:a16="http://schemas.microsoft.com/office/drawing/2014/main" id="{34E4EB62-79A5-466E-BAC2-749CEA2DE93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281" y="1752600"/>
            <a:ext cx="5937119" cy="4885069"/>
          </a:xfrm>
          <a:prstGeom prst="rect">
            <a:avLst/>
          </a:prstGeom>
        </p:spPr>
      </p:pic>
    </p:spTree>
    <p:extLst>
      <p:ext uri="{BB962C8B-B14F-4D97-AF65-F5344CB8AC3E}">
        <p14:creationId xmlns:p14="http://schemas.microsoft.com/office/powerpoint/2010/main" val="2666663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C17C0-579D-4DB8-9E23-438FEE154DC4}"/>
              </a:ext>
            </a:extLst>
          </p:cNvPr>
          <p:cNvSpPr>
            <a:spLocks noGrp="1"/>
          </p:cNvSpPr>
          <p:nvPr>
            <p:ph type="title"/>
          </p:nvPr>
        </p:nvSpPr>
        <p:spPr/>
        <p:txBody>
          <a:bodyPr/>
          <a:lstStyle/>
          <a:p>
            <a:r>
              <a:rPr lang="en-US" dirty="0"/>
              <a:t>Another burn down chart example</a:t>
            </a:r>
          </a:p>
        </p:txBody>
      </p:sp>
      <p:sp>
        <p:nvSpPr>
          <p:cNvPr id="3" name="Content Placeholder 2">
            <a:extLst>
              <a:ext uri="{FF2B5EF4-FFF2-40B4-BE49-F238E27FC236}">
                <a16:creationId xmlns:a16="http://schemas.microsoft.com/office/drawing/2014/main" id="{B3B0E41B-7863-4F3E-83C0-012F00FD2657}"/>
              </a:ext>
            </a:extLst>
          </p:cNvPr>
          <p:cNvSpPr>
            <a:spLocks noGrp="1"/>
          </p:cNvSpPr>
          <p:nvPr>
            <p:ph idx="1"/>
          </p:nvPr>
        </p:nvSpPr>
        <p:spPr>
          <a:xfrm>
            <a:off x="609600" y="1775192"/>
            <a:ext cx="4759964" cy="4625609"/>
          </a:xfrm>
        </p:spPr>
        <p:txBody>
          <a:bodyPr>
            <a:normAutofit fontScale="92500" lnSpcReduction="20000"/>
          </a:bodyPr>
          <a:lstStyle/>
          <a:p>
            <a:r>
              <a:rPr lang="en-US" dirty="0"/>
              <a:t>Instead of story points, estimations can be in terms of ideal hours</a:t>
            </a:r>
          </a:p>
          <a:p>
            <a:r>
              <a:rPr lang="en-US" dirty="0"/>
              <a:t>Story points for a PBI don't usually change, but ideal hours might</a:t>
            </a:r>
          </a:p>
          <a:p>
            <a:r>
              <a:rPr lang="en-US" dirty="0"/>
              <a:t>This burn down chart shows new estimates after day 3, when the team realized that some PBIs were going to take more ideal hours</a:t>
            </a:r>
          </a:p>
        </p:txBody>
      </p:sp>
      <p:pic>
        <p:nvPicPr>
          <p:cNvPr id="4" name="Picture 3">
            <a:extLst>
              <a:ext uri="{FF2B5EF4-FFF2-40B4-BE49-F238E27FC236}">
                <a16:creationId xmlns:a16="http://schemas.microsoft.com/office/drawing/2014/main" id="{9BE8386B-32E5-43A3-9822-34355705F00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486400" y="2060448"/>
            <a:ext cx="6477860" cy="4416552"/>
          </a:xfrm>
          <a:prstGeom prst="rect">
            <a:avLst/>
          </a:prstGeom>
        </p:spPr>
      </p:pic>
    </p:spTree>
    <p:extLst>
      <p:ext uri="{BB962C8B-B14F-4D97-AF65-F5344CB8AC3E}">
        <p14:creationId xmlns:p14="http://schemas.microsoft.com/office/powerpoint/2010/main" val="1345206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6F91E-E98B-4022-9921-281D285F1314}"/>
              </a:ext>
            </a:extLst>
          </p:cNvPr>
          <p:cNvSpPr>
            <a:spLocks noGrp="1"/>
          </p:cNvSpPr>
          <p:nvPr>
            <p:ph type="title"/>
          </p:nvPr>
        </p:nvSpPr>
        <p:spPr/>
        <p:txBody>
          <a:bodyPr/>
          <a:lstStyle/>
          <a:p>
            <a:r>
              <a:rPr lang="en-US" dirty="0"/>
              <a:t>Task boards</a:t>
            </a:r>
          </a:p>
        </p:txBody>
      </p:sp>
      <p:sp>
        <p:nvSpPr>
          <p:cNvPr id="3" name="Content Placeholder 2">
            <a:extLst>
              <a:ext uri="{FF2B5EF4-FFF2-40B4-BE49-F238E27FC236}">
                <a16:creationId xmlns:a16="http://schemas.microsoft.com/office/drawing/2014/main" id="{7AC68CD8-32D0-4636-85BD-E6BE3D895DF1}"/>
              </a:ext>
            </a:extLst>
          </p:cNvPr>
          <p:cNvSpPr>
            <a:spLocks noGrp="1"/>
          </p:cNvSpPr>
          <p:nvPr>
            <p:ph idx="1"/>
          </p:nvPr>
        </p:nvSpPr>
        <p:spPr/>
        <p:txBody>
          <a:bodyPr>
            <a:normAutofit fontScale="85000" lnSpcReduction="20000"/>
          </a:bodyPr>
          <a:lstStyle/>
          <a:p>
            <a:r>
              <a:rPr lang="en-US" b="1" dirty="0"/>
              <a:t>Task boards</a:t>
            </a:r>
            <a:r>
              <a:rPr lang="en-US" dirty="0"/>
              <a:t> are boards showing the current status of all tasks for a sprint</a:t>
            </a:r>
          </a:p>
          <a:p>
            <a:r>
              <a:rPr lang="en-US" dirty="0"/>
              <a:t>Tasks are often shown in rows corresponding to a PBI</a:t>
            </a:r>
          </a:p>
          <a:p>
            <a:pPr lvl="1"/>
            <a:r>
              <a:rPr lang="en-US" dirty="0"/>
              <a:t>Columns might be: To Do, In Progress, In Testing, Done, and similar</a:t>
            </a:r>
          </a:p>
          <a:p>
            <a:r>
              <a:rPr lang="en-US" dirty="0"/>
              <a:t>Your Trello boards are approximations of the task boards used in real development</a:t>
            </a:r>
          </a:p>
          <a:p>
            <a:r>
              <a:rPr lang="en-US" dirty="0"/>
              <a:t>Tasks boards are not as analytical as burn charts, but they can help in other ways:</a:t>
            </a:r>
          </a:p>
          <a:p>
            <a:pPr lvl="1"/>
            <a:r>
              <a:rPr lang="en-US" dirty="0"/>
              <a:t>Too many things in the To Do column late in a sprint means that PBIs aren't all going to get done</a:t>
            </a:r>
          </a:p>
          <a:p>
            <a:pPr lvl="1"/>
            <a:r>
              <a:rPr lang="en-US" dirty="0"/>
              <a:t>Something stuck in the In Progress column for a while means that more developers should help with it</a:t>
            </a:r>
          </a:p>
          <a:p>
            <a:pPr lvl="1"/>
            <a:r>
              <a:rPr lang="en-US" dirty="0"/>
              <a:t>If it looks like some PBIs are impossible to finish this sprint, the team can focus on tasks to get PBIs done that are possible</a:t>
            </a:r>
          </a:p>
        </p:txBody>
      </p:sp>
    </p:spTree>
    <p:extLst>
      <p:ext uri="{BB962C8B-B14F-4D97-AF65-F5344CB8AC3E}">
        <p14:creationId xmlns:p14="http://schemas.microsoft.com/office/powerpoint/2010/main" val="330979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D552B6-3666-4562-9BFF-CCB3F9C3C44A}"/>
              </a:ext>
            </a:extLst>
          </p:cNvPr>
          <p:cNvSpPr>
            <a:spLocks noGrp="1"/>
          </p:cNvSpPr>
          <p:nvPr>
            <p:ph type="title"/>
          </p:nvPr>
        </p:nvSpPr>
        <p:spPr/>
        <p:txBody>
          <a:bodyPr/>
          <a:lstStyle/>
          <a:p>
            <a:r>
              <a:rPr lang="en-US" dirty="0"/>
              <a:t>Task board example from book</a:t>
            </a:r>
          </a:p>
        </p:txBody>
      </p:sp>
      <p:pic>
        <p:nvPicPr>
          <p:cNvPr id="4" name="Picture 3">
            <a:extLst>
              <a:ext uri="{FF2B5EF4-FFF2-40B4-BE49-F238E27FC236}">
                <a16:creationId xmlns:a16="http://schemas.microsoft.com/office/drawing/2014/main" id="{67F234E9-99D9-4AEB-9889-474047C3AB5B}"/>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12371" y="1591171"/>
            <a:ext cx="7367258" cy="5229861"/>
          </a:xfrm>
          <a:prstGeom prst="rect">
            <a:avLst/>
          </a:prstGeom>
        </p:spPr>
      </p:pic>
    </p:spTree>
    <p:extLst>
      <p:ext uri="{BB962C8B-B14F-4D97-AF65-F5344CB8AC3E}">
        <p14:creationId xmlns:p14="http://schemas.microsoft.com/office/powerpoint/2010/main" val="28775107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2325F2-3F16-4E3C-A624-DA646AF48C53}"/>
              </a:ext>
            </a:extLst>
          </p:cNvPr>
          <p:cNvSpPr>
            <a:spLocks noGrp="1"/>
          </p:cNvSpPr>
          <p:nvPr>
            <p:ph type="title"/>
          </p:nvPr>
        </p:nvSpPr>
        <p:spPr/>
        <p:txBody>
          <a:bodyPr/>
          <a:lstStyle/>
          <a:p>
            <a:r>
              <a:rPr lang="en-US" dirty="0"/>
              <a:t>Task board example from Jira</a:t>
            </a:r>
          </a:p>
        </p:txBody>
      </p:sp>
      <p:pic>
        <p:nvPicPr>
          <p:cNvPr id="1026" name="Picture 2" descr="Jira | Issue &amp; Project Tracking Software | Atlassian">
            <a:extLst>
              <a:ext uri="{FF2B5EF4-FFF2-40B4-BE49-F238E27FC236}">
                <a16:creationId xmlns:a16="http://schemas.microsoft.com/office/drawing/2014/main" id="{1B913422-9275-452B-8303-22FA6EB27B7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672693"/>
            <a:ext cx="8991600" cy="50238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7972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Upcoming</a:t>
            </a:r>
          </a:p>
        </p:txBody>
      </p:sp>
      <p:sp>
        <p:nvSpPr>
          <p:cNvPr id="2" name="Text Placeholder 1"/>
          <p:cNvSpPr>
            <a:spLocks noGrp="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3" name="Content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10096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normAutofit/>
          </a:bodyPr>
          <a:lstStyle/>
          <a:p>
            <a:r>
              <a:rPr lang="en-US" dirty="0"/>
              <a:t>Wednesday is an extra work day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Reminders</a:t>
            </a:r>
          </a:p>
        </p:txBody>
      </p:sp>
      <p:sp>
        <p:nvSpPr>
          <p:cNvPr id="5" name="Content Placeholder 4"/>
          <p:cNvSpPr>
            <a:spLocks noGrp="1"/>
          </p:cNvSpPr>
          <p:nvPr>
            <p:ph idx="1"/>
          </p:nvPr>
        </p:nvSpPr>
        <p:spPr>
          <a:xfrm>
            <a:off x="609600" y="1775192"/>
            <a:ext cx="10972800" cy="4625609"/>
          </a:xfrm>
        </p:spPr>
        <p:txBody>
          <a:bodyPr>
            <a:normAutofit/>
          </a:bodyPr>
          <a:lstStyle/>
          <a:p>
            <a:r>
              <a:rPr lang="en-US" b="1" dirty="0"/>
              <a:t>Keep working on </a:t>
            </a:r>
            <a:r>
              <a:rPr lang="en-US" b="1"/>
              <a:t>Project 4</a:t>
            </a:r>
            <a:endParaRPr lang="en-US"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88DD21-B69A-4C4E-BD33-192706D17BFF}"/>
              </a:ext>
            </a:extLst>
          </p:cNvPr>
          <p:cNvSpPr>
            <a:spLocks noGrp="1"/>
          </p:cNvSpPr>
          <p:nvPr>
            <p:ph type="title"/>
          </p:nvPr>
        </p:nvSpPr>
        <p:spPr/>
        <p:txBody>
          <a:bodyPr/>
          <a:lstStyle/>
          <a:p>
            <a:r>
              <a:rPr lang="en-US" dirty="0"/>
              <a:t>Project 4</a:t>
            </a:r>
          </a:p>
        </p:txBody>
      </p:sp>
      <p:sp>
        <p:nvSpPr>
          <p:cNvPr id="3" name="Text Placeholder 2">
            <a:extLst>
              <a:ext uri="{FF2B5EF4-FFF2-40B4-BE49-F238E27FC236}">
                <a16:creationId xmlns:a16="http://schemas.microsoft.com/office/drawing/2014/main" id="{6EC57297-614D-485A-912E-2586209092AC}"/>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1231289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279E1-AC9A-45BA-B55C-8E8370CEC26F}"/>
              </a:ext>
            </a:extLst>
          </p:cNvPr>
          <p:cNvSpPr>
            <a:spLocks noGrp="1"/>
          </p:cNvSpPr>
          <p:nvPr>
            <p:ph type="title"/>
          </p:nvPr>
        </p:nvSpPr>
        <p:spPr/>
        <p:txBody>
          <a:bodyPr/>
          <a:lstStyle/>
          <a:p>
            <a:r>
              <a:rPr lang="en-US" dirty="0"/>
              <a:t>Execution and Control</a:t>
            </a:r>
          </a:p>
        </p:txBody>
      </p:sp>
      <p:sp>
        <p:nvSpPr>
          <p:cNvPr id="3" name="Text Placeholder 2">
            <a:extLst>
              <a:ext uri="{FF2B5EF4-FFF2-40B4-BE49-F238E27FC236}">
                <a16:creationId xmlns:a16="http://schemas.microsoft.com/office/drawing/2014/main" id="{7EAEC798-A688-4C20-B27F-07226E8714C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8533268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654B0F-A777-424A-BA2C-D65309E70282}"/>
              </a:ext>
            </a:extLst>
          </p:cNvPr>
          <p:cNvSpPr>
            <a:spLocks noGrp="1"/>
          </p:cNvSpPr>
          <p:nvPr>
            <p:ph type="title"/>
          </p:nvPr>
        </p:nvSpPr>
        <p:spPr/>
        <p:txBody>
          <a:bodyPr/>
          <a:lstStyle/>
          <a:p>
            <a:r>
              <a:rPr lang="en-US" dirty="0"/>
              <a:t>Management in traditional projects</a:t>
            </a:r>
          </a:p>
        </p:txBody>
      </p:sp>
      <p:sp>
        <p:nvSpPr>
          <p:cNvPr id="3" name="Content Placeholder 2">
            <a:extLst>
              <a:ext uri="{FF2B5EF4-FFF2-40B4-BE49-F238E27FC236}">
                <a16:creationId xmlns:a16="http://schemas.microsoft.com/office/drawing/2014/main" id="{C1E3A5D3-EB4F-429B-AB16-9875CE4D36F1}"/>
              </a:ext>
            </a:extLst>
          </p:cNvPr>
          <p:cNvSpPr>
            <a:spLocks noGrp="1"/>
          </p:cNvSpPr>
          <p:nvPr>
            <p:ph idx="1"/>
          </p:nvPr>
        </p:nvSpPr>
        <p:spPr/>
        <p:txBody>
          <a:bodyPr>
            <a:normAutofit/>
          </a:bodyPr>
          <a:lstStyle/>
          <a:p>
            <a:r>
              <a:rPr lang="en-US" dirty="0"/>
              <a:t>In traditional projects, managers hire people and make sure they're trained for the project</a:t>
            </a:r>
          </a:p>
          <a:p>
            <a:r>
              <a:rPr lang="en-US" dirty="0"/>
              <a:t>Managers dictate quality assurance processes, data collection practices, risk monitoring, and other work processes</a:t>
            </a:r>
          </a:p>
          <a:p>
            <a:r>
              <a:rPr lang="en-US" dirty="0"/>
              <a:t>Managers might delegate responsibility to people in charge of some of these processes</a:t>
            </a:r>
          </a:p>
          <a:p>
            <a:endParaRPr lang="en-US" dirty="0"/>
          </a:p>
          <a:p>
            <a:endParaRPr lang="en-US" dirty="0"/>
          </a:p>
        </p:txBody>
      </p:sp>
    </p:spTree>
    <p:extLst>
      <p:ext uri="{BB962C8B-B14F-4D97-AF65-F5344CB8AC3E}">
        <p14:creationId xmlns:p14="http://schemas.microsoft.com/office/powerpoint/2010/main" val="103604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D2FF7-2F6B-4431-A188-DC27F4EE4DE0}"/>
              </a:ext>
            </a:extLst>
          </p:cNvPr>
          <p:cNvSpPr>
            <a:spLocks noGrp="1"/>
          </p:cNvSpPr>
          <p:nvPr>
            <p:ph type="title"/>
          </p:nvPr>
        </p:nvSpPr>
        <p:spPr/>
        <p:txBody>
          <a:bodyPr/>
          <a:lstStyle/>
          <a:p>
            <a:r>
              <a:rPr lang="en-US" dirty="0"/>
              <a:t>Management in agile projects</a:t>
            </a:r>
          </a:p>
        </p:txBody>
      </p:sp>
      <p:sp>
        <p:nvSpPr>
          <p:cNvPr id="3" name="Content Placeholder 2">
            <a:extLst>
              <a:ext uri="{FF2B5EF4-FFF2-40B4-BE49-F238E27FC236}">
                <a16:creationId xmlns:a16="http://schemas.microsoft.com/office/drawing/2014/main" id="{E5808E9E-801F-428D-BFDC-257B7C179172}"/>
              </a:ext>
            </a:extLst>
          </p:cNvPr>
          <p:cNvSpPr>
            <a:spLocks noGrp="1"/>
          </p:cNvSpPr>
          <p:nvPr>
            <p:ph idx="1"/>
          </p:nvPr>
        </p:nvSpPr>
        <p:spPr/>
        <p:txBody>
          <a:bodyPr/>
          <a:lstStyle/>
          <a:p>
            <a:r>
              <a:rPr lang="en-US" dirty="0"/>
              <a:t>Agile teams might be new for a project or existing from previous projects</a:t>
            </a:r>
          </a:p>
          <a:p>
            <a:r>
              <a:rPr lang="en-US" dirty="0"/>
              <a:t>Agile methodologies like Scrum often require training so that people know how to work in the agile environment</a:t>
            </a:r>
          </a:p>
          <a:p>
            <a:pPr lvl="1"/>
            <a:r>
              <a:rPr lang="en-US" dirty="0"/>
              <a:t>Managers are responsible for this training</a:t>
            </a:r>
          </a:p>
          <a:p>
            <a:r>
              <a:rPr lang="en-US" dirty="0"/>
              <a:t>The details of applying Scrum (or whatever agile methodology) are left up to team members (non-managers)</a:t>
            </a:r>
          </a:p>
          <a:p>
            <a:r>
              <a:rPr lang="en-US" dirty="0"/>
              <a:t>Management is usually much more decentralized in agile</a:t>
            </a:r>
          </a:p>
        </p:txBody>
      </p:sp>
    </p:spTree>
    <p:extLst>
      <p:ext uri="{BB962C8B-B14F-4D97-AF65-F5344CB8AC3E}">
        <p14:creationId xmlns:p14="http://schemas.microsoft.com/office/powerpoint/2010/main" val="16965846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E83929-437D-4E64-8E19-CFE87471C4A1}"/>
              </a:ext>
            </a:extLst>
          </p:cNvPr>
          <p:cNvSpPr>
            <a:spLocks noGrp="1"/>
          </p:cNvSpPr>
          <p:nvPr>
            <p:ph type="title"/>
          </p:nvPr>
        </p:nvSpPr>
        <p:spPr/>
        <p:txBody>
          <a:bodyPr/>
          <a:lstStyle/>
          <a:p>
            <a:r>
              <a:rPr lang="en-US" dirty="0"/>
              <a:t>Control in traditional projects</a:t>
            </a:r>
          </a:p>
        </p:txBody>
      </p:sp>
      <p:sp>
        <p:nvSpPr>
          <p:cNvPr id="3" name="Content Placeholder 2">
            <a:extLst>
              <a:ext uri="{FF2B5EF4-FFF2-40B4-BE49-F238E27FC236}">
                <a16:creationId xmlns:a16="http://schemas.microsoft.com/office/drawing/2014/main" id="{2D133E81-07A5-4D90-82CB-6CEA341B500C}"/>
              </a:ext>
            </a:extLst>
          </p:cNvPr>
          <p:cNvSpPr>
            <a:spLocks noGrp="1"/>
          </p:cNvSpPr>
          <p:nvPr>
            <p:ph idx="1"/>
          </p:nvPr>
        </p:nvSpPr>
        <p:spPr/>
        <p:txBody>
          <a:bodyPr>
            <a:normAutofit fontScale="92500" lnSpcReduction="20000"/>
          </a:bodyPr>
          <a:lstStyle/>
          <a:p>
            <a:r>
              <a:rPr lang="en-US" dirty="0"/>
              <a:t>Managers have to track progress</a:t>
            </a:r>
          </a:p>
          <a:p>
            <a:pPr lvl="1"/>
            <a:r>
              <a:rPr lang="en-US" dirty="0"/>
              <a:t>If a task is done early (sometimes, it happens!), the project is ahead of schedule</a:t>
            </a:r>
          </a:p>
          <a:p>
            <a:pPr lvl="1"/>
            <a:r>
              <a:rPr lang="en-US" dirty="0"/>
              <a:t>If a task is done late, the project is behind schedule</a:t>
            </a:r>
          </a:p>
          <a:p>
            <a:pPr lvl="1"/>
            <a:r>
              <a:rPr lang="en-US" dirty="0"/>
              <a:t>Similarly, cost might be above or below expectations</a:t>
            </a:r>
          </a:p>
          <a:p>
            <a:r>
              <a:rPr lang="en-US" dirty="0"/>
              <a:t>If progress doesn't meet expectations, actions must be taken:</a:t>
            </a:r>
          </a:p>
          <a:p>
            <a:pPr lvl="1"/>
            <a:r>
              <a:rPr lang="en-US" dirty="0"/>
              <a:t>Reduce the features but stay on schedule</a:t>
            </a:r>
          </a:p>
          <a:p>
            <a:pPr lvl="1"/>
            <a:r>
              <a:rPr lang="en-US" dirty="0"/>
              <a:t>Add more resources (people) but stay on schedule</a:t>
            </a:r>
          </a:p>
          <a:p>
            <a:pPr lvl="1"/>
            <a:r>
              <a:rPr lang="en-US" dirty="0"/>
              <a:t>Delay the delivery date, which probably also increases costs</a:t>
            </a:r>
          </a:p>
          <a:p>
            <a:pPr lvl="1"/>
            <a:r>
              <a:rPr lang="en-US" dirty="0"/>
              <a:t>Reduce costs by shrinking the scope, firing people, or shortening the delivery date</a:t>
            </a:r>
          </a:p>
        </p:txBody>
      </p:sp>
    </p:spTree>
    <p:extLst>
      <p:ext uri="{BB962C8B-B14F-4D97-AF65-F5344CB8AC3E}">
        <p14:creationId xmlns:p14="http://schemas.microsoft.com/office/powerpoint/2010/main" val="4057934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2B918-0BF0-4C75-8C63-CF1987D3CFA2}"/>
              </a:ext>
            </a:extLst>
          </p:cNvPr>
          <p:cNvSpPr>
            <a:spLocks noGrp="1"/>
          </p:cNvSpPr>
          <p:nvPr>
            <p:ph type="title"/>
          </p:nvPr>
        </p:nvSpPr>
        <p:spPr/>
        <p:txBody>
          <a:bodyPr>
            <a:normAutofit/>
          </a:bodyPr>
          <a:lstStyle/>
          <a:p>
            <a:r>
              <a:rPr lang="en-US" dirty="0"/>
              <a:t>Back to the iron triangle</a:t>
            </a:r>
          </a:p>
        </p:txBody>
      </p:sp>
      <p:sp>
        <p:nvSpPr>
          <p:cNvPr id="3" name="Content Placeholder 2">
            <a:extLst>
              <a:ext uri="{FF2B5EF4-FFF2-40B4-BE49-F238E27FC236}">
                <a16:creationId xmlns:a16="http://schemas.microsoft.com/office/drawing/2014/main" id="{D9470E93-8F6F-4C7E-842C-A8896BFBBD04}"/>
              </a:ext>
            </a:extLst>
          </p:cNvPr>
          <p:cNvSpPr>
            <a:spLocks noGrp="1"/>
          </p:cNvSpPr>
          <p:nvPr>
            <p:ph idx="1"/>
          </p:nvPr>
        </p:nvSpPr>
        <p:spPr>
          <a:xfrm>
            <a:off x="609600" y="1775192"/>
            <a:ext cx="10972800" cy="4927360"/>
          </a:xfrm>
        </p:spPr>
        <p:txBody>
          <a:bodyPr>
            <a:normAutofit fontScale="77500" lnSpcReduction="20000"/>
          </a:bodyPr>
          <a:lstStyle/>
          <a:p>
            <a:r>
              <a:rPr lang="en-US" dirty="0"/>
              <a:t>There's a graphical depiction of project management used imply relationships between time, scope, cost, and quality</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dirty="0"/>
              <a:t>This triangle is intended to indicate that you can't change scope, time, or cost without affecting the other two (at least if you want to maintain quality)</a:t>
            </a:r>
          </a:p>
          <a:p>
            <a:r>
              <a:rPr lang="en-US" dirty="0"/>
              <a:t>Increasing scope means increasing time or cost (or both)</a:t>
            </a:r>
          </a:p>
          <a:p>
            <a:r>
              <a:rPr lang="en-US" dirty="0"/>
              <a:t>It's obvious, but managers are sometimes tempted to push workers to work faster, for example, pretending there are no consequences</a:t>
            </a:r>
          </a:p>
        </p:txBody>
      </p:sp>
      <p:grpSp>
        <p:nvGrpSpPr>
          <p:cNvPr id="21" name="Group 20">
            <a:extLst>
              <a:ext uri="{FF2B5EF4-FFF2-40B4-BE49-F238E27FC236}">
                <a16:creationId xmlns:a16="http://schemas.microsoft.com/office/drawing/2014/main" id="{8118CAA9-BC9A-4701-97BA-E753B1BDA3CF}"/>
              </a:ext>
            </a:extLst>
          </p:cNvPr>
          <p:cNvGrpSpPr/>
          <p:nvPr/>
        </p:nvGrpSpPr>
        <p:grpSpPr>
          <a:xfrm>
            <a:off x="4533900" y="2514600"/>
            <a:ext cx="3124200" cy="2208823"/>
            <a:chOff x="3352800" y="3072825"/>
            <a:chExt cx="4191000" cy="2963056"/>
          </a:xfrm>
        </p:grpSpPr>
        <p:sp>
          <p:nvSpPr>
            <p:cNvPr id="4" name="TextBox 3">
              <a:extLst>
                <a:ext uri="{FF2B5EF4-FFF2-40B4-BE49-F238E27FC236}">
                  <a16:creationId xmlns:a16="http://schemas.microsoft.com/office/drawing/2014/main" id="{693F4981-2632-4C95-98E0-F222E272650A}"/>
                </a:ext>
              </a:extLst>
            </p:cNvPr>
            <p:cNvSpPr txBox="1"/>
            <p:nvPr/>
          </p:nvSpPr>
          <p:spPr>
            <a:xfrm>
              <a:off x="4572000" y="3072825"/>
              <a:ext cx="1676400" cy="701881"/>
            </a:xfrm>
            <a:prstGeom prst="rect">
              <a:avLst/>
            </a:prstGeom>
            <a:noFill/>
          </p:spPr>
          <p:txBody>
            <a:bodyPr wrap="square" rtlCol="0">
              <a:spAutoFit/>
            </a:bodyPr>
            <a:lstStyle/>
            <a:p>
              <a:pPr algn="ctr"/>
              <a:r>
                <a:rPr lang="en-US" sz="2800" dirty="0"/>
                <a:t>Scope</a:t>
              </a:r>
            </a:p>
          </p:txBody>
        </p:sp>
        <p:sp>
          <p:nvSpPr>
            <p:cNvPr id="5" name="TextBox 4">
              <a:extLst>
                <a:ext uri="{FF2B5EF4-FFF2-40B4-BE49-F238E27FC236}">
                  <a16:creationId xmlns:a16="http://schemas.microsoft.com/office/drawing/2014/main" id="{35F7BE54-F320-4FDD-B423-65F802EE1A98}"/>
                </a:ext>
              </a:extLst>
            </p:cNvPr>
            <p:cNvSpPr txBox="1"/>
            <p:nvPr/>
          </p:nvSpPr>
          <p:spPr>
            <a:xfrm>
              <a:off x="4583151" y="4443876"/>
              <a:ext cx="1745166" cy="701881"/>
            </a:xfrm>
            <a:prstGeom prst="rect">
              <a:avLst/>
            </a:prstGeom>
            <a:noFill/>
          </p:spPr>
          <p:txBody>
            <a:bodyPr wrap="square" rtlCol="0">
              <a:spAutoFit/>
            </a:bodyPr>
            <a:lstStyle/>
            <a:p>
              <a:pPr algn="ctr"/>
              <a:r>
                <a:rPr lang="en-US" sz="2800" dirty="0"/>
                <a:t>Quality</a:t>
              </a:r>
            </a:p>
          </p:txBody>
        </p:sp>
        <p:sp>
          <p:nvSpPr>
            <p:cNvPr id="6" name="TextBox 5">
              <a:extLst>
                <a:ext uri="{FF2B5EF4-FFF2-40B4-BE49-F238E27FC236}">
                  <a16:creationId xmlns:a16="http://schemas.microsoft.com/office/drawing/2014/main" id="{548DAE3C-1746-405F-907A-B94C7ED3C58A}"/>
                </a:ext>
              </a:extLst>
            </p:cNvPr>
            <p:cNvSpPr txBox="1"/>
            <p:nvPr/>
          </p:nvSpPr>
          <p:spPr>
            <a:xfrm>
              <a:off x="6172201" y="5334000"/>
              <a:ext cx="1371599" cy="701881"/>
            </a:xfrm>
            <a:prstGeom prst="rect">
              <a:avLst/>
            </a:prstGeom>
            <a:noFill/>
          </p:spPr>
          <p:txBody>
            <a:bodyPr wrap="square" rtlCol="0">
              <a:spAutoFit/>
            </a:bodyPr>
            <a:lstStyle/>
            <a:p>
              <a:pPr algn="ctr"/>
              <a:r>
                <a:rPr lang="en-US" sz="2800" dirty="0"/>
                <a:t>Cost</a:t>
              </a:r>
            </a:p>
          </p:txBody>
        </p:sp>
        <p:sp>
          <p:nvSpPr>
            <p:cNvPr id="7" name="TextBox 6">
              <a:extLst>
                <a:ext uri="{FF2B5EF4-FFF2-40B4-BE49-F238E27FC236}">
                  <a16:creationId xmlns:a16="http://schemas.microsoft.com/office/drawing/2014/main" id="{F2561008-F04F-4862-8B35-8F6E3F5B8DC5}"/>
                </a:ext>
              </a:extLst>
            </p:cNvPr>
            <p:cNvSpPr txBox="1"/>
            <p:nvPr/>
          </p:nvSpPr>
          <p:spPr>
            <a:xfrm>
              <a:off x="3352800" y="5334000"/>
              <a:ext cx="1371599" cy="701881"/>
            </a:xfrm>
            <a:prstGeom prst="rect">
              <a:avLst/>
            </a:prstGeom>
            <a:noFill/>
          </p:spPr>
          <p:txBody>
            <a:bodyPr wrap="square" rtlCol="0">
              <a:spAutoFit/>
            </a:bodyPr>
            <a:lstStyle/>
            <a:p>
              <a:pPr algn="ctr"/>
              <a:r>
                <a:rPr lang="en-US" sz="2800" dirty="0"/>
                <a:t>Time</a:t>
              </a:r>
            </a:p>
          </p:txBody>
        </p:sp>
        <p:cxnSp>
          <p:nvCxnSpPr>
            <p:cNvPr id="9" name="Straight Connector 8">
              <a:extLst>
                <a:ext uri="{FF2B5EF4-FFF2-40B4-BE49-F238E27FC236}">
                  <a16:creationId xmlns:a16="http://schemas.microsoft.com/office/drawing/2014/main" id="{A39320F2-A027-4ECA-893D-33547328A3B6}"/>
                </a:ext>
              </a:extLst>
            </p:cNvPr>
            <p:cNvCxnSpPr>
              <a:cxnSpLocks/>
              <a:stCxn id="7" idx="0"/>
            </p:cNvCxnSpPr>
            <p:nvPr/>
          </p:nvCxnSpPr>
          <p:spPr>
            <a:xfrm flipV="1">
              <a:off x="4038600" y="3657600"/>
              <a:ext cx="1066800" cy="1676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ED38D719-A08F-4EAA-B206-68FEF2BE717E}"/>
                </a:ext>
              </a:extLst>
            </p:cNvPr>
            <p:cNvCxnSpPr>
              <a:cxnSpLocks/>
              <a:stCxn id="6" idx="0"/>
            </p:cNvCxnSpPr>
            <p:nvPr/>
          </p:nvCxnSpPr>
          <p:spPr>
            <a:xfrm flipH="1" flipV="1">
              <a:off x="5715002" y="3657600"/>
              <a:ext cx="1142999" cy="16764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BFFE9236-3524-4E79-928B-492B6498CD4A}"/>
                </a:ext>
              </a:extLst>
            </p:cNvPr>
            <p:cNvCxnSpPr>
              <a:cxnSpLocks/>
              <a:stCxn id="7" idx="3"/>
              <a:endCxn id="6" idx="1"/>
            </p:cNvCxnSpPr>
            <p:nvPr/>
          </p:nvCxnSpPr>
          <p:spPr>
            <a:xfrm>
              <a:off x="4724399" y="5684941"/>
              <a:ext cx="1447801" cy="0"/>
            </a:xfrm>
            <a:prstGeom prst="line">
              <a:avLst/>
            </a:prstGeom>
            <a:ln w="38100"/>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32910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2007-201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11963</TotalTime>
  <Words>1894</Words>
  <Application>Microsoft Office PowerPoint</Application>
  <PresentationFormat>Widescreen</PresentationFormat>
  <Paragraphs>171</Paragraphs>
  <Slides>31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Corbel</vt:lpstr>
      <vt:lpstr>Wingdings</vt:lpstr>
      <vt:lpstr>Wingdings 2</vt:lpstr>
      <vt:lpstr>Wingdings 3</vt:lpstr>
      <vt:lpstr>Module</vt:lpstr>
      <vt:lpstr>COMP 3100</vt:lpstr>
      <vt:lpstr>Last time</vt:lpstr>
      <vt:lpstr>Questions?</vt:lpstr>
      <vt:lpstr>Project 4</vt:lpstr>
      <vt:lpstr>Execution and Control</vt:lpstr>
      <vt:lpstr>Management in traditional projects</vt:lpstr>
      <vt:lpstr>Management in agile projects</vt:lpstr>
      <vt:lpstr>Control in traditional projects</vt:lpstr>
      <vt:lpstr>Back to the iron triangle</vt:lpstr>
      <vt:lpstr>Brooks' Law</vt:lpstr>
      <vt:lpstr>Consulting with stakeholders</vt:lpstr>
      <vt:lpstr>Control in Scrum</vt:lpstr>
      <vt:lpstr>Earned value management</vt:lpstr>
      <vt:lpstr>More on EVM</vt:lpstr>
      <vt:lpstr>Earned value management example</vt:lpstr>
      <vt:lpstr>Earned value and actual cost</vt:lpstr>
      <vt:lpstr>Earned value management with PV, EV, and AC</vt:lpstr>
      <vt:lpstr>Quantifying project problems</vt:lpstr>
      <vt:lpstr>More on quantifying project problems</vt:lpstr>
      <vt:lpstr>Even more on quantifying project problems</vt:lpstr>
      <vt:lpstr>Burn charts</vt:lpstr>
      <vt:lpstr>Burn up and burn down</vt:lpstr>
      <vt:lpstr>Burn up chart example</vt:lpstr>
      <vt:lpstr>Burn down chart example</vt:lpstr>
      <vt:lpstr>Another burn down chart example</vt:lpstr>
      <vt:lpstr>Task boards</vt:lpstr>
      <vt:lpstr>Task board example from book</vt:lpstr>
      <vt:lpstr>Task board example from Jira</vt:lpstr>
      <vt:lpstr>Upcoming</vt:lpstr>
      <vt:lpstr>Next time…</vt:lpstr>
      <vt:lpstr>Reminders</vt:lpstr>
    </vt:vector>
  </TitlesOfParts>
  <Company>Elizabethtown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CS121</dc:title>
  <dc:creator>your username</dc:creator>
  <cp:lastModifiedBy>Wittman, Barry</cp:lastModifiedBy>
  <cp:revision>958</cp:revision>
  <dcterms:created xsi:type="dcterms:W3CDTF">2009-08-24T20:26:10Z</dcterms:created>
  <dcterms:modified xsi:type="dcterms:W3CDTF">2024-11-18T15:15:13Z</dcterms:modified>
</cp:coreProperties>
</file>